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3" r:id="rId2"/>
    <p:sldMasterId id="2147483698" r:id="rId3"/>
    <p:sldMasterId id="2147483723" r:id="rId4"/>
    <p:sldMasterId id="2147483748" r:id="rId5"/>
  </p:sldMasterIdLst>
  <p:notesMasterIdLst>
    <p:notesMasterId r:id="rId38"/>
  </p:notesMasterIdLst>
  <p:handoutMasterIdLst>
    <p:handoutMasterId r:id="rId39"/>
  </p:handoutMasterIdLst>
  <p:sldIdLst>
    <p:sldId id="509" r:id="rId6"/>
    <p:sldId id="579" r:id="rId7"/>
    <p:sldId id="514" r:id="rId8"/>
    <p:sldId id="526" r:id="rId9"/>
    <p:sldId id="515" r:id="rId10"/>
    <p:sldId id="550" r:id="rId11"/>
    <p:sldId id="606" r:id="rId12"/>
    <p:sldId id="558" r:id="rId13"/>
    <p:sldId id="531" r:id="rId14"/>
    <p:sldId id="551" r:id="rId15"/>
    <p:sldId id="553" r:id="rId16"/>
    <p:sldId id="554" r:id="rId17"/>
    <p:sldId id="555" r:id="rId18"/>
    <p:sldId id="556" r:id="rId19"/>
    <p:sldId id="557" r:id="rId20"/>
    <p:sldId id="559" r:id="rId21"/>
    <p:sldId id="560" r:id="rId22"/>
    <p:sldId id="630" r:id="rId23"/>
    <p:sldId id="564" r:id="rId24"/>
    <p:sldId id="561" r:id="rId25"/>
    <p:sldId id="581" r:id="rId26"/>
    <p:sldId id="565" r:id="rId27"/>
    <p:sldId id="568" r:id="rId28"/>
    <p:sldId id="629" r:id="rId29"/>
    <p:sldId id="569" r:id="rId30"/>
    <p:sldId id="570" r:id="rId31"/>
    <p:sldId id="631" r:id="rId32"/>
    <p:sldId id="571" r:id="rId33"/>
    <p:sldId id="566" r:id="rId34"/>
    <p:sldId id="527" r:id="rId35"/>
    <p:sldId id="567" r:id="rId36"/>
    <p:sldId id="530" r:id="rId37"/>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2C6BB5AE-A4C6-431E-B83A-3905BF2841B4}">
          <p14:sldIdLst>
            <p14:sldId id="509"/>
            <p14:sldId id="579"/>
          </p14:sldIdLst>
        </p14:section>
        <p14:section name="目录与章节页" id="{953A84C6-99AB-4A42-B73B-2C78684FA9EA}">
          <p14:sldIdLst>
            <p14:sldId id="514"/>
            <p14:sldId id="526"/>
          </p14:sldIdLst>
        </p14:section>
        <p14:section name="内容页" id="{492378D0-F367-4E57-BCFF-1FD699F47409}">
          <p14:sldIdLst>
            <p14:sldId id="515"/>
            <p14:sldId id="550"/>
            <p14:sldId id="606"/>
            <p14:sldId id="558"/>
            <p14:sldId id="531"/>
            <p14:sldId id="551"/>
            <p14:sldId id="553"/>
            <p14:sldId id="554"/>
            <p14:sldId id="555"/>
            <p14:sldId id="556"/>
            <p14:sldId id="557"/>
            <p14:sldId id="559"/>
            <p14:sldId id="560"/>
            <p14:sldId id="630"/>
            <p14:sldId id="564"/>
            <p14:sldId id="561"/>
            <p14:sldId id="581"/>
            <p14:sldId id="565"/>
            <p14:sldId id="568"/>
            <p14:sldId id="629"/>
            <p14:sldId id="569"/>
            <p14:sldId id="570"/>
            <p14:sldId id="631"/>
            <p14:sldId id="571"/>
            <p14:sldId id="566"/>
            <p14:sldId id="527"/>
            <p14:sldId id="567"/>
          </p14:sldIdLst>
        </p14:section>
        <p14:section name="封底" id="{FC6E127C-9EBE-422D-9F9B-3F83DE547E0F}">
          <p14:sldIdLst>
            <p14:sldId id="530"/>
          </p14:sldIdLst>
        </p14:section>
        <p14:section name="图标" id="{D1AAE4E8-5ADD-4189-AD4F-8C2A1D63AE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DD8"/>
    <a:srgbClr val="063A65"/>
    <a:srgbClr val="BD9F68"/>
    <a:srgbClr val="CBB387"/>
    <a:srgbClr val="D8C5A4"/>
    <a:srgbClr val="EADFCD"/>
    <a:srgbClr val="F3863B"/>
    <a:srgbClr val="15529B"/>
    <a:srgbClr val="C816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3826" autoAdjust="0"/>
  </p:normalViewPr>
  <p:slideViewPr>
    <p:cSldViewPr snapToGrid="0">
      <p:cViewPr varScale="1">
        <p:scale>
          <a:sx n="105" d="100"/>
          <a:sy n="105" d="100"/>
        </p:scale>
        <p:origin x="150" y="312"/>
      </p:cViewPr>
      <p:guideLst/>
    </p:cSldViewPr>
  </p:slideViewPr>
  <p:notesTextViewPr>
    <p:cViewPr>
      <p:scale>
        <a:sx n="1" d="1"/>
        <a:sy n="1" d="1"/>
      </p:scale>
      <p:origin x="0" y="0"/>
    </p:cViewPr>
  </p:notesText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08C3B1-167A-4D27-B8C3-D322959B1161}" type="datetimeFigureOut">
              <a:rPr lang="zh-CN" altLang="en-US" smtClean="0"/>
              <a:t>2024/4/2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65B007-A24C-447D-B308-6C22707D233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2F569-4378-4B9E-B24B-157A870E466B}" type="datetimeFigureOut">
              <a:rPr lang="zh-CN" altLang="en-US" smtClean="0"/>
              <a:t>2024/4/2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11614-B1B4-4A7E-8484-D6D067AF106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9D11614-B1B4-4A7E-8484-D6D067AF106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9D11614-B1B4-4A7E-8484-D6D067AF106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9D11614-B1B4-4A7E-8484-D6D067AF106D}" type="slidenum">
              <a:rPr lang="zh-CN" altLang="en-US" smtClean="0"/>
              <a:t>32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9D11614-B1B4-4A7E-8484-D6D067AF106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9D11614-B1B4-4A7E-8484-D6D067AF106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t="9366" b="6251"/>
          <a:stretch>
            <a:fillRect/>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p:cNvSpPr txBox="1"/>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24" name="矩形 23"/>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p:cNvGrpSpPr/>
          <p:nvPr userDrawn="1"/>
        </p:nvGrpSpPr>
        <p:grpSpPr>
          <a:xfrm>
            <a:off x="9057832" y="3429000"/>
            <a:ext cx="2101020" cy="2015089"/>
            <a:chOff x="1048224" y="3047028"/>
            <a:chExt cx="2862843" cy="2991505"/>
          </a:xfrm>
        </p:grpSpPr>
        <p:sp>
          <p:nvSpPr>
            <p:cNvPr id="27" name="矩形 26"/>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2" name="矩形 11"/>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p:cNvSpPr txBox="1"/>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rot="10800000">
            <a:off x="3502343" y="3711471"/>
            <a:ext cx="2133676" cy="1949776"/>
            <a:chOff x="1003727" y="3047028"/>
            <a:chExt cx="2907340" cy="2894544"/>
          </a:xfrm>
        </p:grpSpPr>
        <p:sp>
          <p:nvSpPr>
            <p:cNvPr id="14" name="矩形 13"/>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7" name="矩形 6"/>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p:cNvSpPr txBox="1"/>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a:fillRect/>
          </a:stretch>
        </p:blipFill>
        <p:spPr>
          <a:xfrm>
            <a:off x="0" y="12700"/>
            <a:ext cx="12192000" cy="4318000"/>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a:fillRect/>
          </a:stretch>
        </p:blipFill>
        <p:spPr>
          <a:xfrm>
            <a:off x="0" y="0"/>
            <a:ext cx="12192000" cy="4324182"/>
          </a:xfrm>
          <a:prstGeom prst="rect">
            <a:avLst/>
          </a:prstGeom>
        </p:spPr>
      </p:pic>
      <p:sp>
        <p:nvSpPr>
          <p:cNvPr id="7" name="Titre 11"/>
          <p:cNvSpPr txBox="1"/>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p:cNvSpPr txBox="1"/>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p:cNvSpPr txBox="1"/>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p:cNvSpPr txBox="1"/>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9057832" y="3429000"/>
            <a:ext cx="2101020" cy="2015089"/>
            <a:chOff x="1048224" y="3047028"/>
            <a:chExt cx="2862843" cy="2991505"/>
          </a:xfrm>
        </p:grpSpPr>
        <p:sp>
          <p:nvSpPr>
            <p:cNvPr id="20" name="矩形 19"/>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p:cNvSpPr txBox="1"/>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24" name="矩形 23"/>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p:cNvGrpSpPr/>
          <p:nvPr userDrawn="1"/>
        </p:nvGrpSpPr>
        <p:grpSpPr>
          <a:xfrm>
            <a:off x="9057832" y="3429000"/>
            <a:ext cx="2101020" cy="2015089"/>
            <a:chOff x="1048224" y="3047028"/>
            <a:chExt cx="2862843" cy="2991505"/>
          </a:xfrm>
        </p:grpSpPr>
        <p:sp>
          <p:nvSpPr>
            <p:cNvPr id="27" name="矩形 26"/>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9" name="矩形 18"/>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1105110" y="3429000"/>
            <a:ext cx="2101020" cy="2015089"/>
            <a:chOff x="1048224" y="3047028"/>
            <a:chExt cx="2862843" cy="2991505"/>
          </a:xfrm>
        </p:grpSpPr>
        <p:sp>
          <p:nvSpPr>
            <p:cNvPr id="21" name="矩形 2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p:cNvSpPr txBox="1"/>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p:cNvSpPr txBox="1"/>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9" name="矩形 18"/>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1105110" y="3429000"/>
            <a:ext cx="2101020" cy="2015089"/>
            <a:chOff x="1048224" y="3047028"/>
            <a:chExt cx="2862843" cy="2991505"/>
          </a:xfrm>
        </p:grpSpPr>
        <p:sp>
          <p:nvSpPr>
            <p:cNvPr id="21" name="矩形 2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p:cNvSpPr txBox="1"/>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p:cNvSpPr txBox="1"/>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p:cNvSpPr txBox="1"/>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p:cNvSpPr txBox="1"/>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1" y="0"/>
            <a:ext cx="12192001"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t="9366" b="6251"/>
          <a:stretch>
            <a:fillRect/>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1" y="0"/>
            <a:ext cx="12192001"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b="-103"/>
          <a:stretch>
            <a:fillRect/>
          </a:stretch>
        </p:blipFill>
        <p:spPr>
          <a:xfrm>
            <a:off x="-1" y="0"/>
            <a:ext cx="6464305" cy="6865039"/>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a:fillRect/>
          </a:stretch>
        </p:blipFill>
        <p:spPr>
          <a:xfrm>
            <a:off x="-46915" y="-7039"/>
            <a:ext cx="6506204" cy="6865039"/>
          </a:xfrm>
          <a:prstGeom prst="rect">
            <a:avLst/>
          </a:prstGeom>
        </p:spPr>
      </p:pic>
      <p:sp>
        <p:nvSpPr>
          <p:cNvPr id="9" name="Titre 11"/>
          <p:cNvSpPr txBox="1"/>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p:cNvSpPr txBox="1"/>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p:cNvSpPr txBox="1"/>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2" name="矩形 11"/>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p:cNvSpPr txBox="1"/>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b="-103"/>
          <a:stretch>
            <a:fillRect/>
          </a:stretch>
        </p:blipFill>
        <p:spPr>
          <a:xfrm>
            <a:off x="-1" y="0"/>
            <a:ext cx="6464305" cy="6865039"/>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a:fillRect/>
          </a:stretch>
        </p:blipFill>
        <p:spPr>
          <a:xfrm>
            <a:off x="-46915" y="-7039"/>
            <a:ext cx="6506204" cy="6865039"/>
          </a:xfrm>
          <a:prstGeom prst="rect">
            <a:avLst/>
          </a:prstGeom>
        </p:spPr>
      </p:pic>
      <p:sp>
        <p:nvSpPr>
          <p:cNvPr id="9" name="Titre 11"/>
          <p:cNvSpPr txBox="1"/>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p:cNvSpPr txBox="1"/>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p:cNvSpPr txBox="1"/>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rot="10800000">
            <a:off x="3502343" y="3711471"/>
            <a:ext cx="2133676" cy="1949776"/>
            <a:chOff x="1003727" y="3047028"/>
            <a:chExt cx="2907340" cy="2894544"/>
          </a:xfrm>
        </p:grpSpPr>
        <p:sp>
          <p:nvSpPr>
            <p:cNvPr id="14" name="矩形 13"/>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7" name="矩形 6"/>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p:cNvSpPr txBox="1"/>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a:fillRect/>
          </a:stretch>
        </p:blipFill>
        <p:spPr>
          <a:xfrm>
            <a:off x="0" y="12700"/>
            <a:ext cx="12192000" cy="4318000"/>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a:fillRect/>
          </a:stretch>
        </p:blipFill>
        <p:spPr>
          <a:xfrm>
            <a:off x="0" y="0"/>
            <a:ext cx="12192000" cy="4324182"/>
          </a:xfrm>
          <a:prstGeom prst="rect">
            <a:avLst/>
          </a:prstGeom>
        </p:spPr>
      </p:pic>
      <p:sp>
        <p:nvSpPr>
          <p:cNvPr id="7" name="Titre 11"/>
          <p:cNvSpPr txBox="1"/>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p:cNvSpPr txBox="1"/>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p:cNvSpPr txBox="1"/>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p:cNvSpPr txBox="1"/>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9057832" y="3429000"/>
            <a:ext cx="2101020" cy="2015089"/>
            <a:chOff x="1048224" y="3047028"/>
            <a:chExt cx="2862843" cy="2991505"/>
          </a:xfrm>
        </p:grpSpPr>
        <p:sp>
          <p:nvSpPr>
            <p:cNvPr id="20" name="矩形 19"/>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p:cNvSpPr txBox="1"/>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24" name="矩形 23"/>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p:cNvGrpSpPr/>
          <p:nvPr userDrawn="1"/>
        </p:nvGrpSpPr>
        <p:grpSpPr>
          <a:xfrm>
            <a:off x="9057832" y="3429000"/>
            <a:ext cx="2101020" cy="2015089"/>
            <a:chOff x="1048224" y="3047028"/>
            <a:chExt cx="2862843" cy="2991505"/>
          </a:xfrm>
        </p:grpSpPr>
        <p:sp>
          <p:nvSpPr>
            <p:cNvPr id="27" name="矩形 26"/>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9" name="矩形 18"/>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1105110" y="3429000"/>
            <a:ext cx="2101020" cy="2015089"/>
            <a:chOff x="1048224" y="3047028"/>
            <a:chExt cx="2862843" cy="2991505"/>
          </a:xfrm>
        </p:grpSpPr>
        <p:sp>
          <p:nvSpPr>
            <p:cNvPr id="21" name="矩形 2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p:cNvSpPr txBox="1"/>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p:cNvSpPr txBox="1"/>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2" name="矩形 11"/>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p:cNvSpPr txBox="1"/>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p:cNvSpPr txBox="1"/>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t="9366" b="6251"/>
          <a:stretch>
            <a:fillRect/>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1" y="0"/>
            <a:ext cx="12192001"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b="-103"/>
          <a:stretch>
            <a:fillRect/>
          </a:stretch>
        </p:blipFill>
        <p:spPr>
          <a:xfrm>
            <a:off x="-1" y="0"/>
            <a:ext cx="6464305" cy="6865039"/>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a:fillRect/>
          </a:stretch>
        </p:blipFill>
        <p:spPr>
          <a:xfrm>
            <a:off x="-46915" y="-7039"/>
            <a:ext cx="6506204" cy="6865039"/>
          </a:xfrm>
          <a:prstGeom prst="rect">
            <a:avLst/>
          </a:prstGeom>
        </p:spPr>
      </p:pic>
      <p:sp>
        <p:nvSpPr>
          <p:cNvPr id="9" name="Titre 11"/>
          <p:cNvSpPr txBox="1"/>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p:cNvSpPr txBox="1"/>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p:cNvSpPr txBox="1"/>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2" name="矩形 11"/>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p:cNvSpPr txBox="1"/>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rot="10800000">
            <a:off x="3502343" y="3711471"/>
            <a:ext cx="2133676" cy="1949776"/>
            <a:chOff x="1003727" y="3047028"/>
            <a:chExt cx="2907340" cy="2894544"/>
          </a:xfrm>
        </p:grpSpPr>
        <p:sp>
          <p:nvSpPr>
            <p:cNvPr id="14" name="矩形 13"/>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7" name="矩形 6"/>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p:cNvSpPr txBox="1"/>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a:fillRect/>
          </a:stretch>
        </p:blipFill>
        <p:spPr>
          <a:xfrm>
            <a:off x="0" y="12700"/>
            <a:ext cx="12192000" cy="4318000"/>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a:fillRect/>
          </a:stretch>
        </p:blipFill>
        <p:spPr>
          <a:xfrm>
            <a:off x="0" y="0"/>
            <a:ext cx="12192000" cy="4324182"/>
          </a:xfrm>
          <a:prstGeom prst="rect">
            <a:avLst/>
          </a:prstGeom>
        </p:spPr>
      </p:pic>
      <p:sp>
        <p:nvSpPr>
          <p:cNvPr id="7" name="Titre 11"/>
          <p:cNvSpPr txBox="1"/>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p:cNvSpPr txBox="1"/>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p:cNvSpPr txBox="1"/>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p:cNvSpPr txBox="1"/>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9057832" y="3429000"/>
            <a:ext cx="2101020" cy="2015089"/>
            <a:chOff x="1048224" y="3047028"/>
            <a:chExt cx="2862843" cy="2991505"/>
          </a:xfrm>
        </p:grpSpPr>
        <p:sp>
          <p:nvSpPr>
            <p:cNvPr id="20" name="矩形 19"/>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p:cNvSpPr txBox="1"/>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24" name="矩形 23"/>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p:cNvGrpSpPr/>
          <p:nvPr userDrawn="1"/>
        </p:nvGrpSpPr>
        <p:grpSpPr>
          <a:xfrm>
            <a:off x="9057832" y="3429000"/>
            <a:ext cx="2101020" cy="2015089"/>
            <a:chOff x="1048224" y="3047028"/>
            <a:chExt cx="2862843" cy="2991505"/>
          </a:xfrm>
        </p:grpSpPr>
        <p:sp>
          <p:nvSpPr>
            <p:cNvPr id="27" name="矩形 26"/>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9" name="矩形 18"/>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1105110" y="3429000"/>
            <a:ext cx="2101020" cy="2015089"/>
            <a:chOff x="1048224" y="3047028"/>
            <a:chExt cx="2862843" cy="2991505"/>
          </a:xfrm>
        </p:grpSpPr>
        <p:sp>
          <p:nvSpPr>
            <p:cNvPr id="21" name="矩形 2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p:cNvSpPr txBox="1"/>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rot="10800000">
            <a:off x="3502343" y="3711471"/>
            <a:ext cx="2133676" cy="1949776"/>
            <a:chOff x="1003727" y="3047028"/>
            <a:chExt cx="2907340" cy="2894544"/>
          </a:xfrm>
        </p:grpSpPr>
        <p:sp>
          <p:nvSpPr>
            <p:cNvPr id="14" name="矩形 13"/>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p:cNvSpPr txBox="1"/>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p:cNvSpPr txBox="1"/>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7" name="矩形 6"/>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p:cNvSpPr txBox="1"/>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t="9366" b="6251"/>
          <a:stretch>
            <a:fillRect/>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1" y="0"/>
            <a:ext cx="12192001"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b="-103"/>
          <a:stretch>
            <a:fillRect/>
          </a:stretch>
        </p:blipFill>
        <p:spPr>
          <a:xfrm>
            <a:off x="-1" y="0"/>
            <a:ext cx="6464305" cy="6865039"/>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a:fillRect/>
          </a:stretch>
        </p:blipFill>
        <p:spPr>
          <a:xfrm>
            <a:off x="-46915" y="-7039"/>
            <a:ext cx="6506204" cy="6865039"/>
          </a:xfrm>
          <a:prstGeom prst="rect">
            <a:avLst/>
          </a:prstGeom>
        </p:spPr>
      </p:pic>
      <p:sp>
        <p:nvSpPr>
          <p:cNvPr id="9" name="Titre 11"/>
          <p:cNvSpPr txBox="1"/>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p:cNvSpPr txBox="1"/>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p:cNvSpPr txBox="1"/>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2" name="矩形 11"/>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p:cNvSpPr txBox="1"/>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rot="10800000">
            <a:off x="3502343" y="3711471"/>
            <a:ext cx="2133676" cy="1949776"/>
            <a:chOff x="1003727" y="3047028"/>
            <a:chExt cx="2907340" cy="2894544"/>
          </a:xfrm>
        </p:grpSpPr>
        <p:sp>
          <p:nvSpPr>
            <p:cNvPr id="14" name="矩形 13"/>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7" name="矩形 6"/>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p:cNvSpPr txBox="1"/>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a:fillRect/>
          </a:stretch>
        </p:blipFill>
        <p:spPr>
          <a:xfrm>
            <a:off x="0" y="12700"/>
            <a:ext cx="12192000" cy="4318000"/>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a:fillRect/>
          </a:stretch>
        </p:blipFill>
        <p:spPr>
          <a:xfrm>
            <a:off x="0" y="0"/>
            <a:ext cx="12192000" cy="4324182"/>
          </a:xfrm>
          <a:prstGeom prst="rect">
            <a:avLst/>
          </a:prstGeom>
        </p:spPr>
      </p:pic>
      <p:sp>
        <p:nvSpPr>
          <p:cNvPr id="7" name="Titre 11"/>
          <p:cNvSpPr txBox="1"/>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p:cNvSpPr txBox="1"/>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p:cNvSpPr txBox="1"/>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a:fillRect/>
          </a:stretch>
        </p:blipFill>
        <p:spPr>
          <a:xfrm>
            <a:off x="0" y="12700"/>
            <a:ext cx="12192000" cy="4318000"/>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a:fillRect/>
          </a:stretch>
        </p:blipFill>
        <p:spPr>
          <a:xfrm>
            <a:off x="0" y="0"/>
            <a:ext cx="12192000" cy="4324182"/>
          </a:xfrm>
          <a:prstGeom prst="rect">
            <a:avLst/>
          </a:prstGeom>
        </p:spPr>
      </p:pic>
      <p:sp>
        <p:nvSpPr>
          <p:cNvPr id="7" name="Titre 11"/>
          <p:cNvSpPr txBox="1"/>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p:cNvSpPr txBox="1"/>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p:cNvSpPr txBox="1"/>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p:cNvSpPr txBox="1"/>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9057832" y="3429000"/>
            <a:ext cx="2101020" cy="2015089"/>
            <a:chOff x="1048224" y="3047028"/>
            <a:chExt cx="2862843" cy="2991505"/>
          </a:xfrm>
        </p:grpSpPr>
        <p:sp>
          <p:nvSpPr>
            <p:cNvPr id="20" name="矩形 19"/>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p:cNvSpPr txBox="1"/>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24" name="矩形 23"/>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p:cNvGrpSpPr/>
          <p:nvPr userDrawn="1"/>
        </p:nvGrpSpPr>
        <p:grpSpPr>
          <a:xfrm>
            <a:off x="9057832" y="3429000"/>
            <a:ext cx="2101020" cy="2015089"/>
            <a:chOff x="1048224" y="3047028"/>
            <a:chExt cx="2862843" cy="2991505"/>
          </a:xfrm>
        </p:grpSpPr>
        <p:sp>
          <p:nvSpPr>
            <p:cNvPr id="27" name="矩形 26"/>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9" name="矩形 18"/>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1105110" y="3429000"/>
            <a:ext cx="2101020" cy="2015089"/>
            <a:chOff x="1048224" y="3047028"/>
            <a:chExt cx="2862843" cy="2991505"/>
          </a:xfrm>
        </p:grpSpPr>
        <p:sp>
          <p:nvSpPr>
            <p:cNvPr id="21" name="矩形 2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p:cNvSpPr txBox="1"/>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p:cNvSpPr txBox="1"/>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p:cNvSpPr txBox="1"/>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p:cNvSpPr txBox="1"/>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9057832" y="3429000"/>
            <a:ext cx="2101020" cy="2015089"/>
            <a:chOff x="1048224" y="3047028"/>
            <a:chExt cx="2862843" cy="2991505"/>
          </a:xfrm>
        </p:grpSpPr>
        <p:sp>
          <p:nvSpPr>
            <p:cNvPr id="20" name="矩形 19"/>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t="9366" b="6251"/>
          <a:stretch>
            <a:fillRect/>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1" y="0"/>
            <a:ext cx="12192001"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b="-103"/>
          <a:stretch>
            <a:fillRect/>
          </a:stretch>
        </p:blipFill>
        <p:spPr>
          <a:xfrm>
            <a:off x="-1" y="0"/>
            <a:ext cx="6464305" cy="6865039"/>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a:fillRect/>
          </a:stretch>
        </p:blipFill>
        <p:spPr>
          <a:xfrm>
            <a:off x="-46915" y="-7039"/>
            <a:ext cx="6506204" cy="6865039"/>
          </a:xfrm>
          <a:prstGeom prst="rect">
            <a:avLst/>
          </a:prstGeom>
        </p:spPr>
      </p:pic>
      <p:sp>
        <p:nvSpPr>
          <p:cNvPr id="9" name="Titre 11"/>
          <p:cNvSpPr txBox="1"/>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p:cNvSpPr txBox="1"/>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p:cNvSpPr txBox="1"/>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theme" Target="../theme/theme5.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2024/4/2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6.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6.xml"/><Relationship Id="rId1" Type="http://schemas.openxmlformats.org/officeDocument/2006/relationships/tags" Target="../tags/tag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emf"/><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0.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849933" y="4641360"/>
            <a:ext cx="6097604" cy="398780"/>
          </a:xfrm>
          <a:prstGeom prst="rect">
            <a:avLst/>
          </a:prstGeom>
          <a:noFill/>
        </p:spPr>
        <p:txBody>
          <a:bodyPr wrap="square">
            <a:spAutoFit/>
          </a:bodyPr>
          <a:lstStyle/>
          <a:p>
            <a:r>
              <a:rPr lang="en-US" altLang="zh-CN" sz="2000" dirty="0">
                <a:solidFill>
                  <a:schemeClr val="bg1">
                    <a:lumMod val="85000"/>
                  </a:schemeClr>
                </a:solidFill>
                <a:latin typeface="微软雅黑" panose="020B0503020204020204" pitchFamily="34" charset="-122"/>
                <a:ea typeface="微软雅黑" panose="020B0503020204020204" pitchFamily="34" charset="-122"/>
              </a:rPr>
              <a:t>2022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年 </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5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月</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 31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日</a:t>
            </a:r>
          </a:p>
        </p:txBody>
      </p:sp>
      <p:sp>
        <p:nvSpPr>
          <p:cNvPr id="23" name="Titre 11"/>
          <p:cNvSpPr txBox="1"/>
          <p:nvPr/>
        </p:nvSpPr>
        <p:spPr>
          <a:xfrm>
            <a:off x="597535" y="2507106"/>
            <a:ext cx="10996241"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5400" b="1" dirty="0">
                <a:solidFill>
                  <a:schemeClr val="bg1"/>
                </a:solidFill>
                <a:latin typeface="微软雅黑" panose="020B0503020204020204" pitchFamily="34" charset="-122"/>
                <a:ea typeface="微软雅黑" panose="020B0503020204020204" pitchFamily="34" charset="-122"/>
              </a:rPr>
              <a:t>六自由度协作机器人设计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走线方式</a:t>
            </a:r>
            <a:endParaRPr lang="en-US" altLang="zh-CN" dirty="0"/>
          </a:p>
        </p:txBody>
      </p:sp>
      <p:sp>
        <p:nvSpPr>
          <p:cNvPr id="3" name="灯片编号占位符 2"/>
          <p:cNvSpPr>
            <a:spLocks noGrp="1"/>
          </p:cNvSpPr>
          <p:nvPr>
            <p:ph type="sldNum" sz="quarter" idx="12"/>
          </p:nvPr>
        </p:nvSpPr>
        <p:spPr/>
        <p:txBody>
          <a:bodyPr/>
          <a:lstStyle/>
          <a:p>
            <a:fld id="{20343A1B-DC52-4EB9-83FB-24D135C8BB4A}" type="slidenum">
              <a:rPr lang="zh-CN" altLang="en-US" smtClean="0"/>
              <a:t>10</a:t>
            </a:fld>
            <a:endParaRPr lang="zh-CN" altLang="en-US"/>
          </a:p>
        </p:txBody>
      </p:sp>
      <p:sp>
        <p:nvSpPr>
          <p:cNvPr id="7" name="文本框 6"/>
          <p:cNvSpPr txBox="1"/>
          <p:nvPr/>
        </p:nvSpPr>
        <p:spPr>
          <a:xfrm>
            <a:off x="2262505" y="1537970"/>
            <a:ext cx="7889875" cy="1568450"/>
          </a:xfrm>
          <a:prstGeom prst="rect">
            <a:avLst/>
          </a:prstGeom>
          <a:noFill/>
          <a:ln w="9525">
            <a:noFill/>
          </a:ln>
        </p:spPr>
        <p:txBody>
          <a:bodyPr wrap="square">
            <a:spAutoFit/>
          </a:bodyPr>
          <a:lstStyle/>
          <a:p>
            <a:pPr indent="0"/>
            <a:r>
              <a:rPr sz="2400" b="0">
                <a:latin typeface="微软雅黑" panose="020B0503020204020204" pitchFamily="34" charset="-122"/>
                <a:ea typeface="微软雅黑" panose="020B0503020204020204" pitchFamily="34" charset="-122"/>
                <a:cs typeface="微软雅黑" panose="020B0503020204020204" pitchFamily="34" charset="-122"/>
              </a:rPr>
              <a:t>我们参考节卡机器人的管线包，采用外部走线的方式，通过在各关节处将电线直接引出，包入外接管线包中的方式走线，这样即可以避免线路对机器人关节的干涉影响，又可以保护线缆。</a:t>
            </a:r>
          </a:p>
        </p:txBody>
      </p:sp>
      <p:pic>
        <p:nvPicPr>
          <p:cNvPr id="11" name="图片 11"/>
          <p:cNvPicPr>
            <a:picLocks noChangeAspect="1" noChangeArrowheads="1"/>
          </p:cNvPicPr>
          <p:nvPr/>
        </p:nvPicPr>
        <p:blipFill>
          <a:blip r:embed="rId3">
            <a:extLst>
              <a:ext uri="{28A0092B-C50C-407E-A947-70E740481C1C}">
                <a14:useLocalDpi xmlns:a14="http://schemas.microsoft.com/office/drawing/2010/main" val="0"/>
              </a:ext>
            </a:extLst>
          </a:blip>
          <a:srcRect t="37370" r="-693"/>
          <a:stretch>
            <a:fillRect/>
          </a:stretch>
        </p:blipFill>
        <p:spPr>
          <a:xfrm>
            <a:off x="2971165" y="3272790"/>
            <a:ext cx="6249670" cy="213931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器件选择</a:t>
            </a:r>
            <a:endParaRPr lang="en-US" altLang="zh-CN" dirty="0"/>
          </a:p>
        </p:txBody>
      </p:sp>
      <p:sp>
        <p:nvSpPr>
          <p:cNvPr id="3" name="灯片编号占位符 2"/>
          <p:cNvSpPr>
            <a:spLocks noGrp="1"/>
          </p:cNvSpPr>
          <p:nvPr>
            <p:ph type="sldNum" sz="quarter" idx="12"/>
          </p:nvPr>
        </p:nvSpPr>
        <p:spPr/>
        <p:txBody>
          <a:bodyPr/>
          <a:lstStyle/>
          <a:p>
            <a:fld id="{20343A1B-DC52-4EB9-83FB-24D135C8BB4A}" type="slidenum">
              <a:rPr lang="zh-CN" altLang="en-US" smtClean="0"/>
              <a:t>11</a:t>
            </a:fld>
            <a:endParaRPr lang="zh-CN" altLang="en-US"/>
          </a:p>
        </p:txBody>
      </p:sp>
      <p:sp>
        <p:nvSpPr>
          <p:cNvPr id="7" name="文本框 6"/>
          <p:cNvSpPr txBox="1"/>
          <p:nvPr/>
        </p:nvSpPr>
        <p:spPr>
          <a:xfrm>
            <a:off x="2303145" y="1906270"/>
            <a:ext cx="3347085" cy="3046095"/>
          </a:xfrm>
          <a:prstGeom prst="rect">
            <a:avLst/>
          </a:prstGeom>
          <a:noFill/>
          <a:ln w="9525">
            <a:noFill/>
          </a:ln>
        </p:spPr>
        <p:txBody>
          <a:bodyPr wrap="square">
            <a:spAutoFit/>
          </a:bodyPr>
          <a:lstStyle/>
          <a:p>
            <a:pPr>
              <a:lnSpc>
                <a:spcPct val="130000"/>
              </a:lnSpc>
              <a:spcBef>
                <a:spcPts val="600"/>
              </a:spcBef>
            </a:pPr>
            <a:r>
              <a:rPr lang="zh-CN" altLang="en-US" sz="2400" b="1" dirty="0">
                <a:solidFill>
                  <a:srgbClr val="000000">
                    <a:lumMod val="75000"/>
                    <a:lumOff val="25000"/>
                  </a:srgbClr>
                </a:solidFill>
                <a:latin typeface="Arial" panose="020B0604020202020204"/>
                <a:ea typeface="微软雅黑" panose="020B0503020204020204" pitchFamily="34" charset="-122"/>
                <a:sym typeface="+mn-ea"/>
              </a:rPr>
              <a:t>KAS-1A谐波减速器</a:t>
            </a:r>
          </a:p>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sym typeface="+mn-ea"/>
              </a:rPr>
              <a:t>KAS-1A型平均最大转矩32N</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M，启停允许最大转矩42N</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M，满足仿真需求。半径79mm，适合小型机械臂的使用。</a:t>
            </a:r>
            <a:endParaRPr sz="24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图片包含 游戏机, 物体, 发动机&#10;&#10;描述已自动生成"/>
          <p:cNvPicPr>
            <a:picLocks noChangeAspect="1"/>
          </p:cNvPicPr>
          <p:nvPr/>
        </p:nvPicPr>
        <p:blipFill>
          <a:blip r:embed="rId3"/>
          <a:stretch>
            <a:fillRect/>
          </a:stretch>
        </p:blipFill>
        <p:spPr>
          <a:xfrm>
            <a:off x="6231255" y="2136140"/>
            <a:ext cx="3865245" cy="32664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器件选择</a:t>
            </a:r>
            <a:endParaRPr lang="en-US" altLang="zh-CN" dirty="0"/>
          </a:p>
        </p:txBody>
      </p:sp>
      <p:sp>
        <p:nvSpPr>
          <p:cNvPr id="3" name="灯片编号占位符 2"/>
          <p:cNvSpPr>
            <a:spLocks noGrp="1"/>
          </p:cNvSpPr>
          <p:nvPr>
            <p:ph type="sldNum" sz="quarter" idx="12"/>
          </p:nvPr>
        </p:nvSpPr>
        <p:spPr/>
        <p:txBody>
          <a:bodyPr/>
          <a:lstStyle/>
          <a:p>
            <a:fld id="{20343A1B-DC52-4EB9-83FB-24D135C8BB4A}" type="slidenum">
              <a:rPr lang="zh-CN" altLang="en-US" smtClean="0"/>
              <a:t>12</a:t>
            </a:fld>
            <a:endParaRPr lang="zh-CN" altLang="en-US"/>
          </a:p>
        </p:txBody>
      </p:sp>
      <p:sp>
        <p:nvSpPr>
          <p:cNvPr id="7" name="文本框 6"/>
          <p:cNvSpPr txBox="1"/>
          <p:nvPr/>
        </p:nvSpPr>
        <p:spPr>
          <a:xfrm>
            <a:off x="2333625" y="1905635"/>
            <a:ext cx="3135630" cy="3046095"/>
          </a:xfrm>
          <a:prstGeom prst="rect">
            <a:avLst/>
          </a:prstGeom>
          <a:noFill/>
          <a:ln w="9525">
            <a:noFill/>
          </a:ln>
        </p:spPr>
        <p:txBody>
          <a:bodyPr wrap="square">
            <a:spAutoFit/>
          </a:bodyPr>
          <a:lstStyle/>
          <a:p>
            <a:pPr>
              <a:lnSpc>
                <a:spcPct val="130000"/>
              </a:lnSpc>
              <a:spcBef>
                <a:spcPts val="600"/>
              </a:spcBef>
            </a:pPr>
            <a:r>
              <a:rPr lang="zh-CN" altLang="en-US" sz="2400" b="1" dirty="0">
                <a:solidFill>
                  <a:srgbClr val="000000">
                    <a:lumMod val="75000"/>
                    <a:lumOff val="25000"/>
                  </a:srgbClr>
                </a:solidFill>
                <a:latin typeface="Arial" panose="020B0604020202020204"/>
                <a:ea typeface="微软雅黑" panose="020B0503020204020204" pitchFamily="34" charset="-122"/>
                <a:sym typeface="+mn-ea"/>
              </a:rPr>
              <a:t>M221X力矩传感器</a:t>
            </a:r>
          </a:p>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sym typeface="+mn-ea"/>
              </a:rPr>
              <a:t>M221X系列是单轴扭矩传感器，特别适合用于机器人关节的扭矩测量，在协作机器人上有大量应用。</a:t>
            </a:r>
          </a:p>
        </p:txBody>
      </p:sp>
      <p:pic>
        <p:nvPicPr>
          <p:cNvPr id="16" name="图片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428740" y="2317750"/>
            <a:ext cx="3713480" cy="287401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实物建模</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13</a:t>
            </a:fld>
            <a:endParaRPr lang="zh-CN" altLang="en-US"/>
          </a:p>
        </p:txBody>
      </p:sp>
      <p:pic>
        <p:nvPicPr>
          <p:cNvPr id="17" name="图片 17"/>
          <p:cNvPicPr>
            <a:picLocks noChangeAspect="1"/>
          </p:cNvPicPr>
          <p:nvPr/>
        </p:nvPicPr>
        <p:blipFill>
          <a:blip r:embed="rId3"/>
          <a:stretch>
            <a:fillRect/>
          </a:stretch>
        </p:blipFill>
        <p:spPr>
          <a:xfrm>
            <a:off x="1565275" y="1086485"/>
            <a:ext cx="3600000" cy="2547838"/>
          </a:xfrm>
          <a:prstGeom prst="rect">
            <a:avLst/>
          </a:prstGeom>
        </p:spPr>
      </p:pic>
      <p:pic>
        <p:nvPicPr>
          <p:cNvPr id="21" name="图片 21"/>
          <p:cNvPicPr>
            <a:picLocks noChangeAspect="1"/>
          </p:cNvPicPr>
          <p:nvPr/>
        </p:nvPicPr>
        <p:blipFill>
          <a:blip r:embed="rId4"/>
          <a:stretch>
            <a:fillRect/>
          </a:stretch>
        </p:blipFill>
        <p:spPr>
          <a:xfrm>
            <a:off x="5942965" y="1117283"/>
            <a:ext cx="3600000" cy="2516549"/>
          </a:xfrm>
          <a:prstGeom prst="rect">
            <a:avLst/>
          </a:prstGeom>
        </p:spPr>
      </p:pic>
      <p:pic>
        <p:nvPicPr>
          <p:cNvPr id="20" name="图片 20"/>
          <p:cNvPicPr>
            <a:picLocks noChangeAspect="1"/>
          </p:cNvPicPr>
          <p:nvPr/>
        </p:nvPicPr>
        <p:blipFill>
          <a:blip r:embed="rId5"/>
          <a:stretch>
            <a:fillRect/>
          </a:stretch>
        </p:blipFill>
        <p:spPr>
          <a:xfrm>
            <a:off x="1565275" y="3860165"/>
            <a:ext cx="3600000" cy="2551312"/>
          </a:xfrm>
          <a:prstGeom prst="rect">
            <a:avLst/>
          </a:prstGeom>
        </p:spPr>
      </p:pic>
      <p:pic>
        <p:nvPicPr>
          <p:cNvPr id="22" name="图片 22"/>
          <p:cNvPicPr>
            <a:picLocks noChangeAspect="1"/>
          </p:cNvPicPr>
          <p:nvPr/>
        </p:nvPicPr>
        <p:blipFill>
          <a:blip r:embed="rId6"/>
          <a:stretch>
            <a:fillRect/>
          </a:stretch>
        </p:blipFill>
        <p:spPr>
          <a:xfrm>
            <a:off x="5942965" y="3870325"/>
            <a:ext cx="3600000" cy="25366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实物建模</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14</a:t>
            </a:fld>
            <a:endParaRPr lang="zh-CN" altLang="en-US"/>
          </a:p>
        </p:txBody>
      </p:sp>
      <p:pic>
        <p:nvPicPr>
          <p:cNvPr id="23" name="图片 23"/>
          <p:cNvPicPr>
            <a:picLocks noChangeAspect="1"/>
          </p:cNvPicPr>
          <p:nvPr/>
        </p:nvPicPr>
        <p:blipFill>
          <a:blip r:embed="rId3"/>
          <a:stretch>
            <a:fillRect/>
          </a:stretch>
        </p:blipFill>
        <p:spPr>
          <a:xfrm>
            <a:off x="1449388" y="1069975"/>
            <a:ext cx="3600000" cy="2532799"/>
          </a:xfrm>
          <a:prstGeom prst="rect">
            <a:avLst/>
          </a:prstGeom>
        </p:spPr>
      </p:pic>
      <p:pic>
        <p:nvPicPr>
          <p:cNvPr id="25" name="图片 25"/>
          <p:cNvPicPr>
            <a:picLocks noChangeAspect="1"/>
          </p:cNvPicPr>
          <p:nvPr/>
        </p:nvPicPr>
        <p:blipFill>
          <a:blip r:embed="rId4"/>
          <a:stretch>
            <a:fillRect/>
          </a:stretch>
        </p:blipFill>
        <p:spPr>
          <a:xfrm>
            <a:off x="6379845" y="1069975"/>
            <a:ext cx="3600000" cy="2537089"/>
          </a:xfrm>
          <a:prstGeom prst="rect">
            <a:avLst/>
          </a:prstGeom>
        </p:spPr>
      </p:pic>
      <p:pic>
        <p:nvPicPr>
          <p:cNvPr id="26" name="图片 26"/>
          <p:cNvPicPr>
            <a:picLocks noChangeAspect="1"/>
          </p:cNvPicPr>
          <p:nvPr/>
        </p:nvPicPr>
        <p:blipFill>
          <a:blip r:embed="rId5"/>
          <a:stretch>
            <a:fillRect/>
          </a:stretch>
        </p:blipFill>
        <p:spPr>
          <a:xfrm>
            <a:off x="3836988" y="3812858"/>
            <a:ext cx="3600000" cy="25455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实物建模</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15</a:t>
            </a:fld>
            <a:endParaRPr lang="zh-CN" altLang="en-US"/>
          </a:p>
        </p:txBody>
      </p:sp>
      <p:pic>
        <p:nvPicPr>
          <p:cNvPr id="27" name="图片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73405" y="1988820"/>
            <a:ext cx="4808855" cy="3423920"/>
          </a:xfrm>
          <a:prstGeom prst="rect">
            <a:avLst/>
          </a:prstGeom>
          <a:noFill/>
          <a:ln>
            <a:noFill/>
          </a:ln>
        </p:spPr>
      </p:pic>
      <p:pic>
        <p:nvPicPr>
          <p:cNvPr id="28" name="图片 28"/>
          <p:cNvPicPr>
            <a:picLocks noChangeAspect="1" noChangeArrowheads="1"/>
          </p:cNvPicPr>
          <p:nvPr/>
        </p:nvPicPr>
        <p:blipFill>
          <a:blip r:embed="rId4">
            <a:extLst>
              <a:ext uri="{28A0092B-C50C-407E-A947-70E740481C1C}">
                <a14:useLocalDpi xmlns:a14="http://schemas.microsoft.com/office/drawing/2010/main" val="0"/>
              </a:ext>
            </a:extLst>
          </a:blip>
          <a:srcRect l="6474" t="8322" r="22583" b="14526"/>
          <a:stretch>
            <a:fillRect/>
          </a:stretch>
        </p:blipFill>
        <p:spPr>
          <a:xfrm>
            <a:off x="5382260" y="1296035"/>
            <a:ext cx="4969510" cy="444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p:cNvSpPr txBox="1"/>
          <p:nvPr/>
        </p:nvSpPr>
        <p:spPr>
          <a:xfrm>
            <a:off x="2942774" y="4866133"/>
            <a:ext cx="6307032" cy="664210"/>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BD9F68"/>
                </a:solidFill>
              </a:rPr>
              <a:t>第三章 数学建模与仿真</a:t>
            </a:r>
            <a:endParaRPr lang="en-GB" sz="4800" b="1" dirty="0">
              <a:solidFill>
                <a:srgbClr val="BD9F68"/>
              </a:solidFill>
            </a:endParaRPr>
          </a:p>
        </p:txBody>
      </p:sp>
      <p:sp>
        <p:nvSpPr>
          <p:cNvPr id="2" name="灯片编号占位符 1"/>
          <p:cNvSpPr>
            <a:spLocks noGrp="1"/>
          </p:cNvSpPr>
          <p:nvPr>
            <p:ph type="sldNum" sz="quarter" idx="12"/>
          </p:nvPr>
        </p:nvSpPr>
        <p:spPr/>
        <p:txBody>
          <a:bodyPr/>
          <a:lstStyle/>
          <a:p>
            <a:fld id="{20343A1B-DC52-4EB9-83FB-24D135C8BB4A}" type="slidenum">
              <a:rPr lang="zh-CN" altLang="en-US" smtClean="0"/>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数学建模</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正运动学</a:t>
            </a:r>
          </a:p>
        </p:txBody>
      </p:sp>
      <p:sp>
        <p:nvSpPr>
          <p:cNvPr id="14" name="文本框 13"/>
          <p:cNvSpPr txBox="1"/>
          <p:nvPr/>
        </p:nvSpPr>
        <p:spPr>
          <a:xfrm>
            <a:off x="6689725" y="859790"/>
            <a:ext cx="3759835" cy="491490"/>
          </a:xfrm>
          <a:prstGeom prst="rect">
            <a:avLst/>
          </a:prstGeom>
          <a:noFill/>
        </p:spPr>
        <p:txBody>
          <a:bodyPr wrap="square" rtlCol="0">
            <a:spAutoFit/>
          </a:bodyPr>
          <a:lstStyle/>
          <a:p>
            <a:pPr>
              <a:lnSpc>
                <a:spcPct val="130000"/>
              </a:lnSpc>
              <a:spcBef>
                <a:spcPts val="600"/>
              </a:spcBef>
            </a:pPr>
            <a:r>
              <a:rPr lang="zh-CN" sz="2000">
                <a:latin typeface="微软雅黑" panose="020B0503020204020204" pitchFamily="34" charset="-122"/>
                <a:ea typeface="微软雅黑" panose="020B0503020204020204" pitchFamily="34" charset="-122"/>
              </a:rPr>
              <a:t>相邻连杆系的连杆变化矩阵</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17</a:t>
            </a:fld>
            <a:endParaRPr lang="zh-CN" altLang="en-US"/>
          </a:p>
        </p:txBody>
      </p:sp>
      <p:graphicFrame>
        <p:nvGraphicFramePr>
          <p:cNvPr id="4" name="表格 3"/>
          <p:cNvGraphicFramePr/>
          <p:nvPr>
            <p:custDataLst>
              <p:tags r:id="rId1"/>
            </p:custDataLst>
          </p:nvPr>
        </p:nvGraphicFramePr>
        <p:xfrm>
          <a:off x="570230" y="1784985"/>
          <a:ext cx="5742305" cy="3013710"/>
        </p:xfrm>
        <a:graphic>
          <a:graphicData uri="http://schemas.openxmlformats.org/drawingml/2006/table">
            <a:tbl>
              <a:tblPr firstRow="1" bandRow="1">
                <a:tableStyleId>{5940675A-B579-460E-94D1-54222C63F5DA}</a:tableStyleId>
              </a:tblPr>
              <a:tblGrid>
                <a:gridCol w="1147445">
                  <a:extLst>
                    <a:ext uri="{9D8B030D-6E8A-4147-A177-3AD203B41FA5}">
                      <a16:colId xmlns:a16="http://schemas.microsoft.com/office/drawing/2014/main" val="20000"/>
                    </a:ext>
                  </a:extLst>
                </a:gridCol>
                <a:gridCol w="1148080">
                  <a:extLst>
                    <a:ext uri="{9D8B030D-6E8A-4147-A177-3AD203B41FA5}">
                      <a16:colId xmlns:a16="http://schemas.microsoft.com/office/drawing/2014/main" val="20001"/>
                    </a:ext>
                  </a:extLst>
                </a:gridCol>
                <a:gridCol w="1149350">
                  <a:extLst>
                    <a:ext uri="{9D8B030D-6E8A-4147-A177-3AD203B41FA5}">
                      <a16:colId xmlns:a16="http://schemas.microsoft.com/office/drawing/2014/main" val="20002"/>
                    </a:ext>
                  </a:extLst>
                </a:gridCol>
                <a:gridCol w="1148715">
                  <a:extLst>
                    <a:ext uri="{9D8B030D-6E8A-4147-A177-3AD203B41FA5}">
                      <a16:colId xmlns:a16="http://schemas.microsoft.com/office/drawing/2014/main" val="20003"/>
                    </a:ext>
                  </a:extLst>
                </a:gridCol>
                <a:gridCol w="1148715">
                  <a:extLst>
                    <a:ext uri="{9D8B030D-6E8A-4147-A177-3AD203B41FA5}">
                      <a16:colId xmlns:a16="http://schemas.microsoft.com/office/drawing/2014/main" val="20004"/>
                    </a:ext>
                  </a:extLst>
                </a:gridCol>
              </a:tblGrid>
              <a:tr h="430530">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i</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a:buNone/>
                      </a:pPr>
                      <a:r>
                        <a:rPr lang="en-US" altLang="en-US" sz="1800" b="0" i="1">
                          <a:latin typeface="Times New Roman" panose="02020603050405020304" charset="0"/>
                          <a:ea typeface="等线" panose="02010600030101010101" charset="-122"/>
                          <a:cs typeface="Times New Roman" panose="02020603050405020304" charset="0"/>
                        </a:rPr>
                        <a:t>a</a:t>
                      </a:r>
                      <a:r>
                        <a:rPr lang="en-US" altLang="en-US" sz="1800" b="0" i="1" baseline="-25000">
                          <a:latin typeface="Times New Roman" panose="02020603050405020304" charset="0"/>
                          <a:ea typeface="等线" panose="02010600030101010101" charset="-122"/>
                          <a:cs typeface="Times New Roman" panose="02020603050405020304" charset="0"/>
                        </a:rPr>
                        <a:t>i</a:t>
                      </a:r>
                    </a:p>
                  </a:txBody>
                  <a:tcPr marL="68580" marR="68580" marT="0" marB="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a:buNone/>
                      </a:pPr>
                      <a:r>
                        <a:rPr lang="en-US" sz="1800" i="1">
                          <a:latin typeface="Times New Roman" panose="02020603050405020304" charset="0"/>
                          <a:ea typeface="等线" panose="02010600030101010101" charset="-122"/>
                          <a:cs typeface="Times New Roman" panose="02020603050405020304" charset="0"/>
                          <a:sym typeface="+mn-ea"/>
                        </a:rPr>
                        <a:t>α</a:t>
                      </a:r>
                      <a:r>
                        <a:rPr lang="en-US" sz="1800" i="1" baseline="-25000">
                          <a:latin typeface="Times New Roman" panose="02020603050405020304" charset="0"/>
                          <a:ea typeface="等线" panose="02010600030101010101" charset="-122"/>
                          <a:cs typeface="Times New Roman" panose="02020603050405020304" charset="0"/>
                          <a:sym typeface="+mn-ea"/>
                        </a:rPr>
                        <a:t>i </a:t>
                      </a:r>
                      <a:r>
                        <a:rPr lang="en-US" sz="1800" b="0">
                          <a:latin typeface="Times New Roman" panose="02020603050405020304" charset="0"/>
                          <a:ea typeface="等线" panose="02010600030101010101" charset="-122"/>
                          <a:cs typeface="Times New Roman" panose="02020603050405020304" charset="0"/>
                        </a:rPr>
                        <a:t> </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a:buNone/>
                      </a:pPr>
                      <a:r>
                        <a:rPr lang="en-US" sz="1800" b="0" i="1">
                          <a:latin typeface="Times New Roman" panose="02020603050405020304" charset="0"/>
                          <a:ea typeface="等线" panose="02010600030101010101" charset="-122"/>
                          <a:cs typeface="Times New Roman" panose="02020603050405020304" charset="0"/>
                        </a:rPr>
                        <a:t>d</a:t>
                      </a:r>
                      <a:r>
                        <a:rPr lang="en-US" sz="1800" b="0" i="1" baseline="-25000">
                          <a:latin typeface="Times New Roman" panose="02020603050405020304" charset="0"/>
                          <a:ea typeface="等线" panose="02010600030101010101" charset="-122"/>
                          <a:cs typeface="Times New Roman" panose="02020603050405020304" charset="0"/>
                        </a:rPr>
                        <a:t>i</a:t>
                      </a:r>
                      <a:endParaRPr lang="en-US" altLang="en-US" sz="1800" b="0" i="1" baseline="-2500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a:buNone/>
                      </a:pPr>
                      <a:r>
                        <a:rPr lang="en-US" sz="1800" b="0" i="1">
                          <a:latin typeface="Times New Roman" panose="02020603050405020304" charset="0"/>
                          <a:ea typeface="等线" panose="02010600030101010101" charset="-122"/>
                          <a:cs typeface="Times New Roman" panose="02020603050405020304" charset="0"/>
                        </a:rPr>
                        <a:t> θ</a:t>
                      </a:r>
                      <a:r>
                        <a:rPr lang="en-US" sz="1800" b="0" i="1" baseline="-25000">
                          <a:latin typeface="Times New Roman" panose="02020603050405020304" charset="0"/>
                          <a:ea typeface="等线" panose="02010600030101010101" charset="-122"/>
                          <a:cs typeface="Times New Roman" panose="02020603050405020304" charset="0"/>
                        </a:rPr>
                        <a:t>i</a:t>
                      </a:r>
                      <a:endParaRPr lang="en-US" altLang="en-US" sz="1800" b="0" i="1" baseline="-2500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cap="flat">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530">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1</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-0.22/2.8</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pi/2</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0.2/2.8</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[-180,180]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cap="flat">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430530">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2</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-1.069/2.8</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[-135,135]</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430530">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3</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-pi/2</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0.1/2.8</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[-90,90]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430530">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4</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pi/2</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1.04/2.8</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[-135,135]</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430530">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5</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pi/2</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[-90,90]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430530">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6</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pi</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0.495/2.8</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a:buNone/>
                      </a:pPr>
                      <a:r>
                        <a:rPr lang="en-US" sz="1800" b="0">
                          <a:latin typeface="Times New Roman" panose="02020603050405020304" charset="0"/>
                          <a:ea typeface="等线" panose="02010600030101010101" charset="-122"/>
                          <a:cs typeface="Times New Roman" panose="02020603050405020304" charset="0"/>
                        </a:rPr>
                        <a:t>[-180,180]</a:t>
                      </a:r>
                      <a:endParaRPr lang="en-US" altLang="en-US" sz="1800" b="0">
                        <a:latin typeface="Times New Roman" panose="02020603050405020304" charset="0"/>
                        <a:ea typeface="等线" panose="02010600030101010101" charset="-122"/>
                        <a:cs typeface="Times New Roman" panose="02020603050405020304" charset="0"/>
                      </a:endParaRPr>
                    </a:p>
                  </a:txBody>
                  <a:tcPr marL="68580" marR="68580" marT="0" marB="0">
                    <a:lnL w="12700">
                      <a:solidFill>
                        <a:schemeClr val="tx1"/>
                      </a:solidFill>
                      <a:prstDash val="solid"/>
                    </a:lnL>
                    <a:lnR w="12700" cap="flat">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9" name="文本框 18"/>
          <p:cNvSpPr txBox="1"/>
          <p:nvPr/>
        </p:nvSpPr>
        <p:spPr>
          <a:xfrm>
            <a:off x="2844800" y="5052060"/>
            <a:ext cx="1192530" cy="398780"/>
          </a:xfrm>
          <a:prstGeom prst="rect">
            <a:avLst/>
          </a:prstGeom>
          <a:noFill/>
        </p:spPr>
        <p:txBody>
          <a:bodyPr wrap="square" rtlCol="0">
            <a:spAutoFit/>
          </a:bodyPr>
          <a:lstStyle/>
          <a:p>
            <a:pPr algn="l">
              <a:lnSpc>
                <a:spcPct val="100000"/>
              </a:lnSpc>
              <a:spcBef>
                <a:spcPts val="600"/>
              </a:spcBef>
              <a:buClrTx/>
              <a:buSzTx/>
              <a:buFontTx/>
            </a:pPr>
            <a:r>
              <a:rPr lang="zh-CN" sz="2000">
                <a:latin typeface="微软雅黑" panose="020B0503020204020204" pitchFamily="34" charset="-122"/>
                <a:ea typeface="微软雅黑" panose="020B0503020204020204" pitchFamily="34" charset="-122"/>
              </a:rPr>
              <a:t>D-H矩阵</a:t>
            </a:r>
          </a:p>
        </p:txBody>
      </p:sp>
      <p:pic>
        <p:nvPicPr>
          <p:cNvPr id="21" name="图片 20"/>
          <p:cNvPicPr>
            <a:picLocks noChangeAspect="1"/>
          </p:cNvPicPr>
          <p:nvPr/>
        </p:nvPicPr>
        <p:blipFill>
          <a:blip r:embed="rId4"/>
          <a:srcRect l="3994" r="5553"/>
          <a:stretch>
            <a:fillRect/>
          </a:stretch>
        </p:blipFill>
        <p:spPr>
          <a:xfrm>
            <a:off x="6689725" y="1351280"/>
            <a:ext cx="4126865" cy="1315720"/>
          </a:xfrm>
          <a:prstGeom prst="rect">
            <a:avLst/>
          </a:prstGeom>
        </p:spPr>
      </p:pic>
      <p:pic>
        <p:nvPicPr>
          <p:cNvPr id="22" name="图片 21"/>
          <p:cNvPicPr>
            <a:picLocks noChangeAspect="1"/>
          </p:cNvPicPr>
          <p:nvPr/>
        </p:nvPicPr>
        <p:blipFill>
          <a:blip r:embed="rId5"/>
          <a:stretch>
            <a:fillRect/>
          </a:stretch>
        </p:blipFill>
        <p:spPr>
          <a:xfrm>
            <a:off x="6689725" y="3158490"/>
            <a:ext cx="2828290" cy="1466215"/>
          </a:xfrm>
          <a:prstGeom prst="rect">
            <a:avLst/>
          </a:prstGeom>
        </p:spPr>
      </p:pic>
      <p:sp>
        <p:nvSpPr>
          <p:cNvPr id="103" name="文本框 102"/>
          <p:cNvSpPr txBox="1"/>
          <p:nvPr/>
        </p:nvSpPr>
        <p:spPr>
          <a:xfrm>
            <a:off x="6689090" y="2766695"/>
            <a:ext cx="5080000" cy="398780"/>
          </a:xfrm>
          <a:prstGeom prst="rect">
            <a:avLst/>
          </a:prstGeom>
          <a:noFill/>
          <a:ln w="9525">
            <a:noFill/>
          </a:ln>
        </p:spPr>
        <p:txBody>
          <a:bodyPr>
            <a:spAutoFit/>
          </a:bodyPr>
          <a:lstStyle/>
          <a:p>
            <a:pPr indent="0"/>
            <a:r>
              <a:rPr lang="zh-CN" sz="2000" b="0">
                <a:latin typeface="微软雅黑" panose="020B0503020204020204" pitchFamily="34" charset="-122"/>
                <a:ea typeface="微软雅黑" panose="020B0503020204020204" pitchFamily="34" charset="-122"/>
              </a:rPr>
              <a:t>末端坐标系相对基座的位姿变换矩阵</a:t>
            </a:r>
            <a:endParaRPr lang="zh-CN" altLang="en-US" sz="2000" b="0">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6"/>
          <a:stretch>
            <a:fillRect/>
          </a:stretch>
        </p:blipFill>
        <p:spPr>
          <a:xfrm>
            <a:off x="6689725" y="5303520"/>
            <a:ext cx="2082165" cy="741680"/>
          </a:xfrm>
          <a:prstGeom prst="rect">
            <a:avLst/>
          </a:prstGeom>
        </p:spPr>
      </p:pic>
      <p:sp>
        <p:nvSpPr>
          <p:cNvPr id="28" name="文本框 27"/>
          <p:cNvSpPr txBox="1"/>
          <p:nvPr/>
        </p:nvSpPr>
        <p:spPr>
          <a:xfrm>
            <a:off x="6689725" y="4798695"/>
            <a:ext cx="2081530" cy="398780"/>
          </a:xfrm>
          <a:prstGeom prst="rect">
            <a:avLst/>
          </a:prstGeom>
          <a:noFill/>
          <a:ln w="9525">
            <a:noFill/>
          </a:ln>
        </p:spPr>
        <p:txBody>
          <a:bodyPr wrap="square">
            <a:spAutoFit/>
          </a:bodyPr>
          <a:lstStyle/>
          <a:p>
            <a:pPr indent="0"/>
            <a:r>
              <a:rPr lang="zh-CN" sz="2000" b="0">
                <a:latin typeface="微软雅黑" panose="020B0503020204020204" pitchFamily="34" charset="-122"/>
                <a:ea typeface="微软雅黑" panose="020B0503020204020204" pitchFamily="34" charset="-122"/>
              </a:rPr>
              <a:t>正向运动学方程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数学建模</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逆运动学</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18</a:t>
            </a:fld>
            <a:endParaRPr lang="zh-CN" altLang="en-US"/>
          </a:p>
        </p:txBody>
      </p:sp>
      <p:sp>
        <p:nvSpPr>
          <p:cNvPr id="101" name="文本框 100"/>
          <p:cNvSpPr txBox="1"/>
          <p:nvPr/>
        </p:nvSpPr>
        <p:spPr>
          <a:xfrm>
            <a:off x="715645" y="1212850"/>
            <a:ext cx="5080000" cy="583565"/>
          </a:xfrm>
          <a:prstGeom prst="rect">
            <a:avLst/>
          </a:prstGeom>
          <a:noFill/>
          <a:ln w="9525">
            <a:noFill/>
          </a:ln>
        </p:spPr>
        <p:txBody>
          <a:bodyPr>
            <a:spAutoFit/>
          </a:bodyPr>
          <a:lstStyle/>
          <a:p>
            <a:pPr indent="0"/>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i="1">
                <a:latin typeface="Times New Roman" panose="02020603050405020304" charset="0"/>
                <a:ea typeface="微软雅黑" panose="020B0503020204020204" pitchFamily="34" charset="-122"/>
                <a:cs typeface="Times New Roman" panose="02020603050405020304" charset="0"/>
              </a:rPr>
              <a:t>θ</a:t>
            </a:r>
            <a:r>
              <a:rPr lang="en-US" altLang="zh-CN" sz="1600" b="0" baseline="-25000">
                <a:latin typeface="Times New Roman" panose="02020603050405020304" charset="0"/>
                <a:ea typeface="微软雅黑" panose="020B0503020204020204" pitchFamily="34" charset="-122"/>
                <a:cs typeface="Times New Roman" panose="02020603050405020304" charset="0"/>
              </a:rPr>
              <a:t>1  </a:t>
            </a:r>
            <a:r>
              <a:rPr lang="zh-CN" sz="1600" b="0">
                <a:latin typeface="微软雅黑" panose="020B0503020204020204" pitchFamily="34" charset="-122"/>
                <a:ea typeface="微软雅黑" panose="020B0503020204020204" pitchFamily="34" charset="-122"/>
                <a:cs typeface="微软雅黑" panose="020B0503020204020204" pitchFamily="34" charset="-122"/>
              </a:rPr>
              <a:t>的求解</a:t>
            </a:r>
          </a:p>
          <a:p>
            <a:pPr indent="0"/>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563370" y="1796415"/>
            <a:ext cx="2974340" cy="863600"/>
          </a:xfrm>
          <a:prstGeom prst="rect">
            <a:avLst/>
          </a:prstGeom>
        </p:spPr>
      </p:pic>
      <p:pic>
        <p:nvPicPr>
          <p:cNvPr id="8" name="图片 7"/>
          <p:cNvPicPr>
            <a:picLocks noChangeAspect="1"/>
          </p:cNvPicPr>
          <p:nvPr/>
        </p:nvPicPr>
        <p:blipFill>
          <a:blip r:embed="rId4"/>
          <a:stretch>
            <a:fillRect/>
          </a:stretch>
        </p:blipFill>
        <p:spPr>
          <a:xfrm>
            <a:off x="6166485" y="2045970"/>
            <a:ext cx="2827020" cy="358140"/>
          </a:xfrm>
          <a:prstGeom prst="rect">
            <a:avLst/>
          </a:prstGeom>
        </p:spPr>
      </p:pic>
      <p:sp>
        <p:nvSpPr>
          <p:cNvPr id="11" name="文本框 10"/>
          <p:cNvSpPr txBox="1"/>
          <p:nvPr/>
        </p:nvSpPr>
        <p:spPr>
          <a:xfrm>
            <a:off x="715645" y="2552700"/>
            <a:ext cx="5080000" cy="583565"/>
          </a:xfrm>
          <a:prstGeom prst="rect">
            <a:avLst/>
          </a:prstGeom>
          <a:noFill/>
          <a:ln w="9525">
            <a:noFill/>
          </a:ln>
        </p:spPr>
        <p:txBody>
          <a:bodyPr>
            <a:spAutoFit/>
          </a:bodyPr>
          <a:lstStyle/>
          <a:p>
            <a:pPr indent="0"/>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i="1">
                <a:latin typeface="Times New Roman" panose="02020603050405020304" charset="0"/>
                <a:ea typeface="微软雅黑" panose="020B0503020204020204" pitchFamily="34" charset="-122"/>
                <a:cs typeface="Times New Roman" panose="02020603050405020304" charset="0"/>
              </a:rPr>
              <a:t>θ</a:t>
            </a:r>
            <a:r>
              <a:rPr lang="en-US" altLang="zh-CN" sz="1600" b="0" baseline="-25000">
                <a:latin typeface="Times New Roman" panose="02020603050405020304" charset="0"/>
                <a:ea typeface="微软雅黑" panose="020B0503020204020204" pitchFamily="34" charset="-122"/>
                <a:cs typeface="Times New Roman" panose="02020603050405020304" charset="0"/>
              </a:rPr>
              <a:t>2</a:t>
            </a:r>
            <a:r>
              <a:rPr lang="zh-CN" altLang="en-US" sz="1600" b="0" baseline="-25000">
                <a:latin typeface="Times New Roman" panose="02020603050405020304" charset="0"/>
                <a:ea typeface="微软雅黑" panose="020B0503020204020204" pitchFamily="34" charset="-122"/>
                <a:cs typeface="Times New Roman" panose="02020603050405020304" charset="0"/>
              </a:rPr>
              <a:t>、</a:t>
            </a:r>
            <a:r>
              <a:rPr lang="en-US" altLang="zh-CN" sz="1600" i="1">
                <a:latin typeface="Times New Roman" panose="02020603050405020304" charset="0"/>
                <a:ea typeface="微软雅黑" panose="020B0503020204020204" pitchFamily="34" charset="-122"/>
                <a:cs typeface="Times New Roman" panose="02020603050405020304" charset="0"/>
                <a:sym typeface="+mn-ea"/>
              </a:rPr>
              <a:t>θ</a:t>
            </a:r>
            <a:r>
              <a:rPr lang="en-US" altLang="zh-CN" sz="1600" baseline="-25000">
                <a:latin typeface="Times New Roman" panose="02020603050405020304" charset="0"/>
                <a:ea typeface="微软雅黑" panose="020B0503020204020204" pitchFamily="34" charset="-122"/>
                <a:cs typeface="Times New Roman" panose="02020603050405020304" charset="0"/>
                <a:sym typeface="+mn-ea"/>
              </a:rPr>
              <a:t>3  </a:t>
            </a:r>
            <a:r>
              <a:rPr lang="zh-CN" sz="1600" b="0">
                <a:latin typeface="微软雅黑" panose="020B0503020204020204" pitchFamily="34" charset="-122"/>
                <a:ea typeface="微软雅黑" panose="020B0503020204020204" pitchFamily="34" charset="-122"/>
                <a:cs typeface="微软雅黑" panose="020B0503020204020204" pitchFamily="34" charset="-122"/>
              </a:rPr>
              <a:t>的求解</a:t>
            </a:r>
          </a:p>
          <a:p>
            <a:pPr indent="0"/>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5"/>
          <a:stretch>
            <a:fillRect/>
          </a:stretch>
        </p:blipFill>
        <p:spPr>
          <a:xfrm>
            <a:off x="1563370" y="2933700"/>
            <a:ext cx="3337560" cy="990600"/>
          </a:xfrm>
          <a:prstGeom prst="rect">
            <a:avLst/>
          </a:prstGeom>
        </p:spPr>
      </p:pic>
      <p:pic>
        <p:nvPicPr>
          <p:cNvPr id="13" name="图片 12"/>
          <p:cNvPicPr>
            <a:picLocks noChangeAspect="1"/>
          </p:cNvPicPr>
          <p:nvPr/>
        </p:nvPicPr>
        <p:blipFill>
          <a:blip r:embed="rId6"/>
          <a:stretch>
            <a:fillRect/>
          </a:stretch>
        </p:blipFill>
        <p:spPr>
          <a:xfrm>
            <a:off x="5593715" y="3234690"/>
            <a:ext cx="4549140" cy="388620"/>
          </a:xfrm>
          <a:prstGeom prst="rect">
            <a:avLst/>
          </a:prstGeom>
        </p:spPr>
      </p:pic>
      <p:sp>
        <p:nvSpPr>
          <p:cNvPr id="15" name="文本框 14"/>
          <p:cNvSpPr txBox="1"/>
          <p:nvPr/>
        </p:nvSpPr>
        <p:spPr>
          <a:xfrm>
            <a:off x="715645" y="4008755"/>
            <a:ext cx="5080000" cy="829945"/>
          </a:xfrm>
          <a:prstGeom prst="rect">
            <a:avLst/>
          </a:prstGeom>
          <a:noFill/>
          <a:ln w="9525">
            <a:noFill/>
          </a:ln>
        </p:spPr>
        <p:txBody>
          <a:bodyPr>
            <a:spAutoFit/>
          </a:bodyPr>
          <a:lstStyle/>
          <a:p>
            <a:pPr indent="0"/>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i="1">
                <a:latin typeface="Times New Roman" panose="02020603050405020304" charset="0"/>
                <a:ea typeface="微软雅黑" panose="020B0503020204020204" pitchFamily="34" charset="-122"/>
                <a:cs typeface="Times New Roman" panose="02020603050405020304" charset="0"/>
              </a:rPr>
              <a:t>θ</a:t>
            </a:r>
            <a:r>
              <a:rPr lang="en-US" altLang="zh-CN" sz="1600" b="0" baseline="-25000">
                <a:latin typeface="Times New Roman" panose="02020603050405020304" charset="0"/>
                <a:ea typeface="微软雅黑" panose="020B0503020204020204" pitchFamily="34" charset="-122"/>
                <a:cs typeface="Times New Roman" panose="02020603050405020304" charset="0"/>
              </a:rPr>
              <a:t>4</a:t>
            </a:r>
            <a:r>
              <a:rPr lang="zh-CN" altLang="en-US" sz="1600" b="0" baseline="-25000">
                <a:latin typeface="Times New Roman" panose="02020603050405020304" charset="0"/>
                <a:ea typeface="微软雅黑" panose="020B0503020204020204" pitchFamily="34" charset="-122"/>
                <a:cs typeface="Times New Roman" panose="02020603050405020304" charset="0"/>
              </a:rPr>
              <a:t>、</a:t>
            </a:r>
            <a:r>
              <a:rPr lang="en-US" altLang="zh-CN" sz="1600" i="1">
                <a:latin typeface="Times New Roman" panose="02020603050405020304" charset="0"/>
                <a:ea typeface="微软雅黑" panose="020B0503020204020204" pitchFamily="34" charset="-122"/>
                <a:cs typeface="Times New Roman" panose="02020603050405020304" charset="0"/>
                <a:sym typeface="+mn-ea"/>
              </a:rPr>
              <a:t>θ</a:t>
            </a:r>
            <a:r>
              <a:rPr lang="en-US" altLang="zh-CN" sz="1600" baseline="-25000">
                <a:latin typeface="Times New Roman" panose="02020603050405020304" charset="0"/>
                <a:ea typeface="微软雅黑" panose="020B0503020204020204" pitchFamily="34" charset="-122"/>
                <a:cs typeface="Times New Roman" panose="02020603050405020304" charset="0"/>
                <a:sym typeface="+mn-ea"/>
              </a:rPr>
              <a:t>5</a:t>
            </a:r>
            <a:r>
              <a:rPr lang="zh-CN" altLang="en-US" sz="1600" baseline="-25000">
                <a:latin typeface="Times New Roman" panose="02020603050405020304" charset="0"/>
                <a:ea typeface="微软雅黑" panose="020B0503020204020204" pitchFamily="34" charset="-122"/>
                <a:cs typeface="Times New Roman" panose="02020603050405020304" charset="0"/>
                <a:sym typeface="+mn-ea"/>
              </a:rPr>
              <a:t>、</a:t>
            </a:r>
            <a:r>
              <a:rPr lang="en-US" altLang="zh-CN" sz="1600" i="1">
                <a:latin typeface="Times New Roman" panose="02020603050405020304" charset="0"/>
                <a:ea typeface="微软雅黑" panose="020B0503020204020204" pitchFamily="34" charset="-122"/>
                <a:cs typeface="Times New Roman" panose="02020603050405020304" charset="0"/>
                <a:sym typeface="+mn-ea"/>
              </a:rPr>
              <a:t>θ</a:t>
            </a:r>
            <a:r>
              <a:rPr lang="en-US" altLang="zh-CN" sz="1600" baseline="-25000">
                <a:latin typeface="Times New Roman" panose="02020603050405020304" charset="0"/>
                <a:ea typeface="微软雅黑" panose="020B0503020204020204" pitchFamily="34" charset="-122"/>
                <a:cs typeface="Times New Roman" panose="02020603050405020304" charset="0"/>
                <a:sym typeface="+mn-ea"/>
              </a:rPr>
              <a:t>6  </a:t>
            </a:r>
            <a:r>
              <a:rPr lang="zh-CN" sz="1600" b="0">
                <a:latin typeface="微软雅黑" panose="020B0503020204020204" pitchFamily="34" charset="-122"/>
                <a:ea typeface="微软雅黑" panose="020B0503020204020204" pitchFamily="34" charset="-122"/>
                <a:cs typeface="微软雅黑" panose="020B0503020204020204" pitchFamily="34" charset="-122"/>
              </a:rPr>
              <a:t>的求解</a:t>
            </a:r>
          </a:p>
          <a:p>
            <a:pPr indent="0"/>
            <a:endParaRPr lang="zh-CN" sz="1600" b="0">
              <a:latin typeface="微软雅黑" panose="020B0503020204020204" pitchFamily="34" charset="-122"/>
              <a:ea typeface="微软雅黑" panose="020B0503020204020204" pitchFamily="34" charset="-122"/>
              <a:cs typeface="微软雅黑" panose="020B0503020204020204" pitchFamily="34" charset="-122"/>
            </a:endParaRPr>
          </a:p>
          <a:p>
            <a:pPr indent="0"/>
            <a:endParaRPr lang="zh-CN" altLang="en-US" sz="1600"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5"/>
          <p:cNvPicPr>
            <a:picLocks noChangeAspect="1"/>
          </p:cNvPicPr>
          <p:nvPr/>
        </p:nvPicPr>
        <p:blipFill>
          <a:blip r:embed="rId7"/>
          <a:stretch>
            <a:fillRect/>
          </a:stretch>
        </p:blipFill>
        <p:spPr>
          <a:xfrm>
            <a:off x="1364615" y="4453890"/>
            <a:ext cx="4229100" cy="2004060"/>
          </a:xfrm>
          <a:prstGeom prst="rect">
            <a:avLst/>
          </a:prstGeom>
        </p:spPr>
      </p:pic>
      <p:pic>
        <p:nvPicPr>
          <p:cNvPr id="17" name="图片 16"/>
          <p:cNvPicPr>
            <a:picLocks noChangeAspect="1"/>
          </p:cNvPicPr>
          <p:nvPr/>
        </p:nvPicPr>
        <p:blipFill>
          <a:blip r:embed="rId8"/>
          <a:stretch>
            <a:fillRect/>
          </a:stretch>
        </p:blipFill>
        <p:spPr>
          <a:xfrm>
            <a:off x="6166485" y="5181600"/>
            <a:ext cx="3368040" cy="3505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数学建模</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动力学</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19</a:t>
            </a:fld>
            <a:endParaRPr lang="zh-CN" altLang="en-US"/>
          </a:p>
        </p:txBody>
      </p:sp>
      <p:pic>
        <p:nvPicPr>
          <p:cNvPr id="2" name="图片 1"/>
          <p:cNvPicPr>
            <a:picLocks noChangeAspect="1"/>
          </p:cNvPicPr>
          <p:nvPr/>
        </p:nvPicPr>
        <p:blipFill>
          <a:blip r:embed="rId3"/>
          <a:stretch>
            <a:fillRect/>
          </a:stretch>
        </p:blipFill>
        <p:spPr>
          <a:xfrm>
            <a:off x="742950" y="1479550"/>
            <a:ext cx="2661285" cy="577215"/>
          </a:xfrm>
          <a:prstGeom prst="rect">
            <a:avLst/>
          </a:prstGeom>
        </p:spPr>
      </p:pic>
      <p:sp>
        <p:nvSpPr>
          <p:cNvPr id="107" name="文本框 106"/>
          <p:cNvSpPr txBox="1"/>
          <p:nvPr/>
        </p:nvSpPr>
        <p:spPr>
          <a:xfrm>
            <a:off x="742950" y="1142365"/>
            <a:ext cx="4004945" cy="337185"/>
          </a:xfrm>
          <a:prstGeom prst="rect">
            <a:avLst/>
          </a:prstGeom>
          <a:noFill/>
          <a:ln w="9525">
            <a:noFill/>
          </a:ln>
        </p:spPr>
        <p:txBody>
          <a:bodyPr wrap="square">
            <a:spAutoFit/>
          </a:bodyPr>
          <a:lstStyle/>
          <a:p>
            <a:pPr indent="0"/>
            <a:r>
              <a:rPr lang="zh-CN" sz="1600" b="0">
                <a:latin typeface="微软雅黑" panose="020B0503020204020204" pitchFamily="34" charset="-122"/>
                <a:ea typeface="微软雅黑" panose="020B0503020204020204" pitchFamily="34" charset="-122"/>
              </a:rPr>
              <a:t>使用拉格朗日方程进行动力学建模</a:t>
            </a:r>
            <a:r>
              <a:rPr lang="zh-CN" sz="1050" b="0">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3448050" y="1476375"/>
            <a:ext cx="979170" cy="549910"/>
          </a:xfrm>
          <a:prstGeom prst="rect">
            <a:avLst/>
          </a:prstGeom>
        </p:spPr>
      </p:pic>
      <p:pic>
        <p:nvPicPr>
          <p:cNvPr id="7" name="图片 6"/>
          <p:cNvPicPr>
            <a:picLocks noChangeAspect="1"/>
          </p:cNvPicPr>
          <p:nvPr/>
        </p:nvPicPr>
        <p:blipFill>
          <a:blip r:embed="rId5"/>
          <a:stretch>
            <a:fillRect/>
          </a:stretch>
        </p:blipFill>
        <p:spPr>
          <a:xfrm>
            <a:off x="4427220" y="1434465"/>
            <a:ext cx="815975" cy="612140"/>
          </a:xfrm>
          <a:prstGeom prst="rect">
            <a:avLst/>
          </a:prstGeom>
        </p:spPr>
      </p:pic>
      <p:pic>
        <p:nvPicPr>
          <p:cNvPr id="8" name="图片 7"/>
          <p:cNvPicPr>
            <a:picLocks noChangeAspect="1"/>
          </p:cNvPicPr>
          <p:nvPr/>
        </p:nvPicPr>
        <p:blipFill>
          <a:blip r:embed="rId6"/>
          <a:stretch>
            <a:fillRect/>
          </a:stretch>
        </p:blipFill>
        <p:spPr>
          <a:xfrm>
            <a:off x="742950" y="2046605"/>
            <a:ext cx="6106795" cy="594995"/>
          </a:xfrm>
          <a:prstGeom prst="rect">
            <a:avLst/>
          </a:prstGeom>
        </p:spPr>
      </p:pic>
      <p:sp>
        <p:nvSpPr>
          <p:cNvPr id="9" name="文本框 8"/>
          <p:cNvSpPr txBox="1"/>
          <p:nvPr/>
        </p:nvSpPr>
        <p:spPr>
          <a:xfrm>
            <a:off x="742950" y="2676525"/>
            <a:ext cx="5497195" cy="337185"/>
          </a:xfrm>
          <a:prstGeom prst="rect">
            <a:avLst/>
          </a:prstGeom>
          <a:noFill/>
          <a:ln w="9525">
            <a:noFill/>
          </a:ln>
        </p:spPr>
        <p:txBody>
          <a:bodyPr wrap="square">
            <a:spAutoFit/>
          </a:bodyPr>
          <a:lstStyle/>
          <a:p>
            <a:pPr indent="0"/>
            <a:r>
              <a:rPr lang="zh-CN" sz="1600" b="0">
                <a:latin typeface="微软雅黑" panose="020B0503020204020204" pitchFamily="34" charset="-122"/>
                <a:ea typeface="微软雅黑" panose="020B0503020204020204" pitchFamily="34" charset="-122"/>
              </a:rPr>
              <a:t>则机械臂系统的动力学方程为：</a:t>
            </a:r>
            <a:endParaRPr lang="zh-CN" altLang="en-US" sz="1600" b="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7"/>
          <a:stretch>
            <a:fillRect/>
          </a:stretch>
        </p:blipFill>
        <p:spPr>
          <a:xfrm>
            <a:off x="742950" y="3048635"/>
            <a:ext cx="1559560" cy="560705"/>
          </a:xfrm>
          <a:prstGeom prst="rect">
            <a:avLst/>
          </a:prstGeom>
        </p:spPr>
      </p:pic>
      <p:pic>
        <p:nvPicPr>
          <p:cNvPr id="11" name="图片 10"/>
          <p:cNvPicPr>
            <a:picLocks noChangeAspect="1"/>
          </p:cNvPicPr>
          <p:nvPr/>
        </p:nvPicPr>
        <p:blipFill>
          <a:blip r:embed="rId8"/>
          <a:stretch>
            <a:fillRect/>
          </a:stretch>
        </p:blipFill>
        <p:spPr>
          <a:xfrm>
            <a:off x="2302510" y="3048635"/>
            <a:ext cx="4434205" cy="626745"/>
          </a:xfrm>
          <a:prstGeom prst="rect">
            <a:avLst/>
          </a:prstGeom>
        </p:spPr>
      </p:pic>
      <p:pic>
        <p:nvPicPr>
          <p:cNvPr id="12" name="图片 11"/>
          <p:cNvPicPr>
            <a:picLocks noChangeAspect="1"/>
          </p:cNvPicPr>
          <p:nvPr/>
        </p:nvPicPr>
        <p:blipFill>
          <a:blip r:embed="rId9"/>
          <a:srcRect l="4372"/>
          <a:stretch>
            <a:fillRect/>
          </a:stretch>
        </p:blipFill>
        <p:spPr>
          <a:xfrm>
            <a:off x="6647180" y="3041650"/>
            <a:ext cx="1192530" cy="633730"/>
          </a:xfrm>
          <a:prstGeom prst="rect">
            <a:avLst/>
          </a:prstGeom>
        </p:spPr>
      </p:pic>
      <p:pic>
        <p:nvPicPr>
          <p:cNvPr id="46" name="图片 46"/>
          <p:cNvPicPr>
            <a:picLocks noChangeAspect="1" noChangeArrowheads="1"/>
          </p:cNvPicPr>
          <p:nvPr/>
        </p:nvPicPr>
        <p:blipFill>
          <a:blip r:embed="rId10" cstate="print">
            <a:extLst>
              <a:ext uri="{28A0092B-C50C-407E-A947-70E740481C1C}">
                <a14:useLocalDpi xmlns:a14="http://schemas.microsoft.com/office/drawing/2010/main" val="0"/>
              </a:ext>
            </a:extLst>
          </a:blip>
          <a:srcRect t="12460"/>
          <a:stretch>
            <a:fillRect/>
          </a:stretch>
        </p:blipFill>
        <p:spPr>
          <a:xfrm>
            <a:off x="742950" y="4082415"/>
            <a:ext cx="8580755" cy="2257425"/>
          </a:xfrm>
          <a:prstGeom prst="rect">
            <a:avLst/>
          </a:prstGeom>
          <a:noFill/>
          <a:ln>
            <a:noFill/>
          </a:ln>
        </p:spPr>
      </p:pic>
      <p:sp>
        <p:nvSpPr>
          <p:cNvPr id="4" name="文本框 3"/>
          <p:cNvSpPr txBox="1"/>
          <p:nvPr/>
        </p:nvSpPr>
        <p:spPr>
          <a:xfrm>
            <a:off x="742950" y="3728720"/>
            <a:ext cx="8863965" cy="368300"/>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对于六轴串联机械臂，可以采用关节转角</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i="1">
                <a:latin typeface="Times New Roman" panose="02020603050405020304" charset="0"/>
                <a:ea typeface="微软雅黑" panose="020B0503020204020204" pitchFamily="34" charset="-122"/>
                <a:cs typeface="Times New Roman" panose="02020603050405020304" charset="0"/>
              </a:rPr>
              <a:t>θ</a:t>
            </a:r>
            <a:r>
              <a:rPr lang="en-US" altLang="zh-CN" sz="1600" baseline="-25000">
                <a:latin typeface="Times New Roman" panose="02020603050405020304" charset="0"/>
                <a:ea typeface="微软雅黑" panose="020B0503020204020204" pitchFamily="34" charset="-122"/>
                <a:cs typeface="Times New Roman" panose="02020603050405020304" charset="0"/>
              </a:rPr>
              <a:t>i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表述广义坐标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i="1">
                <a:latin typeface="Times New Roman" panose="02020603050405020304" charset="0"/>
                <a:ea typeface="微软雅黑" panose="020B0503020204020204" pitchFamily="34" charset="-122"/>
                <a:cs typeface="Times New Roman" panose="02020603050405020304" charset="0"/>
              </a:rPr>
              <a:t>q</a:t>
            </a:r>
            <a:r>
              <a:rPr lang="en-US" altLang="zh-CN" sz="1600" i="1" baseline="-25000">
                <a:latin typeface="Times New Roman" panose="02020603050405020304" charset="0"/>
                <a:ea typeface="微软雅黑" panose="020B0503020204020204" pitchFamily="34" charset="-122"/>
                <a:cs typeface="Times New Roman" panose="02020603050405020304" charset="0"/>
              </a:rPr>
              <a:t>i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，则动力学方程可展开为</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12"/>
          <p:cNvSpPr txBox="1"/>
          <p:nvPr/>
        </p:nvSpPr>
        <p:spPr>
          <a:xfrm>
            <a:off x="712470" y="1953895"/>
            <a:ext cx="9338310" cy="405892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6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3600" dirty="0">
                <a:solidFill>
                  <a:schemeClr val="bg1">
                    <a:lumMod val="95000"/>
                  </a:schemeClr>
                </a:solidFill>
                <a:latin typeface="微软雅黑" panose="020B0503020204020204" pitchFamily="34" charset="-122"/>
                <a:ea typeface="微软雅黑" panose="020B0503020204020204" pitchFamily="34" charset="-122"/>
              </a:rPr>
              <a:t>小组分工</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a:t>
            </a:r>
          </a:p>
          <a:p>
            <a:pPr algn="l"/>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a:p>
            <a:pPr algn="l">
              <a:lnSpc>
                <a:spcPct val="130000"/>
              </a:lnSpc>
            </a:pPr>
            <a:r>
              <a:rPr lang="fr-FR" sz="2400" dirty="0">
                <a:solidFill>
                  <a:schemeClr val="bg1">
                    <a:lumMod val="95000"/>
                  </a:schemeClr>
                </a:solidFill>
                <a:latin typeface="微软雅黑" panose="020B0503020204020204" pitchFamily="34" charset="-122"/>
                <a:ea typeface="微软雅黑" panose="020B0503020204020204" pitchFamily="34" charset="-122"/>
                <a:sym typeface="+mn-ea"/>
              </a:rPr>
              <a:t>董家奇 设计报告</a:t>
            </a:r>
            <a:endParaRPr lang="fr-FR" sz="2400" dirty="0">
              <a:solidFill>
                <a:schemeClr val="bg1">
                  <a:lumMod val="95000"/>
                </a:schemeClr>
              </a:solidFill>
              <a:latin typeface="微软雅黑" panose="020B0503020204020204" pitchFamily="34" charset="-122"/>
              <a:ea typeface="微软雅黑" panose="020B0503020204020204" pitchFamily="34" charset="-122"/>
            </a:endParaRPr>
          </a:p>
          <a:p>
            <a:pPr algn="l">
              <a:lnSpc>
                <a:spcPct val="130000"/>
              </a:lnSpc>
            </a:pPr>
            <a:r>
              <a:rPr lang="fr-FR" sz="2400" dirty="0">
                <a:solidFill>
                  <a:schemeClr val="bg1">
                    <a:lumMod val="95000"/>
                  </a:schemeClr>
                </a:solidFill>
                <a:latin typeface="微软雅黑" panose="020B0503020204020204" pitchFamily="34" charset="-122"/>
                <a:ea typeface="微软雅黑" panose="020B0503020204020204" pitchFamily="34" charset="-122"/>
                <a:sym typeface="+mn-ea"/>
              </a:rPr>
              <a:t>陈星宇 机械臂建模</a:t>
            </a:r>
            <a:endParaRPr lang="fr-FR" sz="2400" dirty="0">
              <a:solidFill>
                <a:schemeClr val="bg1">
                  <a:lumMod val="95000"/>
                </a:schemeClr>
              </a:solidFill>
              <a:latin typeface="微软雅黑" panose="020B0503020204020204" pitchFamily="34" charset="-122"/>
              <a:ea typeface="微软雅黑" panose="020B0503020204020204" pitchFamily="34" charset="-122"/>
            </a:endParaRPr>
          </a:p>
          <a:p>
            <a:pPr algn="l">
              <a:lnSpc>
                <a:spcPct val="130000"/>
              </a:lnSpc>
            </a:pPr>
            <a:r>
              <a:rPr lang="fr-FR" sz="2400" dirty="0">
                <a:solidFill>
                  <a:schemeClr val="bg1">
                    <a:lumMod val="95000"/>
                  </a:schemeClr>
                </a:solidFill>
                <a:latin typeface="微软雅黑" panose="020B0503020204020204" pitchFamily="34" charset="-122"/>
                <a:ea typeface="微软雅黑" panose="020B0503020204020204" pitchFamily="34" charset="-122"/>
                <a:sym typeface="+mn-ea"/>
              </a:rPr>
              <a:t>罗颖特</a:t>
            </a:r>
            <a:r>
              <a:rPr lang="en-US" altLang="fr-FR" sz="2400" dirty="0">
                <a:solidFill>
                  <a:schemeClr val="bg1">
                    <a:lumMod val="95000"/>
                  </a:schemeClr>
                </a:solidFill>
                <a:latin typeface="微软雅黑" panose="020B0503020204020204" pitchFamily="34" charset="-122"/>
                <a:ea typeface="微软雅黑" panose="020B0503020204020204" pitchFamily="34" charset="-122"/>
                <a:sym typeface="+mn-ea"/>
              </a:rPr>
              <a:t> </a:t>
            </a:r>
            <a:r>
              <a:rPr lang="fr-FR" sz="2400" dirty="0">
                <a:solidFill>
                  <a:schemeClr val="bg1">
                    <a:lumMod val="95000"/>
                  </a:schemeClr>
                </a:solidFill>
                <a:latin typeface="微软雅黑" panose="020B0503020204020204" pitchFamily="34" charset="-122"/>
                <a:ea typeface="微软雅黑" panose="020B0503020204020204" pitchFamily="34" charset="-122"/>
                <a:sym typeface="+mn-ea"/>
              </a:rPr>
              <a:t>运动学仿真</a:t>
            </a:r>
          </a:p>
          <a:p>
            <a:pPr algn="l">
              <a:lnSpc>
                <a:spcPct val="130000"/>
              </a:lnSpc>
            </a:pPr>
            <a:r>
              <a:rPr lang="zh-CN" altLang="fr-FR" sz="2400" dirty="0">
                <a:solidFill>
                  <a:schemeClr val="bg1">
                    <a:lumMod val="95000"/>
                  </a:schemeClr>
                </a:solidFill>
                <a:latin typeface="微软雅黑" panose="020B0503020204020204" pitchFamily="34" charset="-122"/>
                <a:ea typeface="微软雅黑" panose="020B0503020204020204" pitchFamily="34" charset="-122"/>
                <a:sym typeface="+mn-ea"/>
              </a:rPr>
              <a:t>张洪榜</a:t>
            </a:r>
            <a:r>
              <a:rPr lang="en-US" altLang="zh-CN" sz="2400" dirty="0">
                <a:solidFill>
                  <a:schemeClr val="bg1">
                    <a:lumMod val="95000"/>
                  </a:schemeClr>
                </a:solidFill>
                <a:latin typeface="微软雅黑" panose="020B0503020204020204" pitchFamily="34" charset="-122"/>
                <a:ea typeface="微软雅黑" panose="020B0503020204020204" pitchFamily="34" charset="-122"/>
                <a:sym typeface="+mn-ea"/>
              </a:rPr>
              <a:t> PPT</a:t>
            </a:r>
            <a:r>
              <a:rPr lang="zh-CN" altLang="en-US" sz="2400" dirty="0">
                <a:solidFill>
                  <a:schemeClr val="bg1">
                    <a:lumMod val="95000"/>
                  </a:schemeClr>
                </a:solidFill>
                <a:latin typeface="微软雅黑" panose="020B0503020204020204" pitchFamily="34" charset="-122"/>
                <a:ea typeface="微软雅黑" panose="020B0503020204020204" pitchFamily="34" charset="-122"/>
                <a:sym typeface="+mn-ea"/>
              </a:rPr>
              <a:t>制作及汇报</a:t>
            </a:r>
            <a:endParaRPr lang="fr-FR" sz="2400" dirty="0">
              <a:solidFill>
                <a:schemeClr val="bg1">
                  <a:lumMod val="95000"/>
                </a:schemeClr>
              </a:solidFill>
              <a:latin typeface="微软雅黑" panose="020B0503020204020204" pitchFamily="34" charset="-122"/>
              <a:ea typeface="微软雅黑" panose="020B0503020204020204" pitchFamily="34" charset="-122"/>
            </a:endParaRPr>
          </a:p>
          <a:p>
            <a:pPr algn="l">
              <a:lnSpc>
                <a:spcPct val="130000"/>
              </a:lnSpc>
            </a:pPr>
            <a:r>
              <a:rPr lang="fr-FR" sz="2400" dirty="0">
                <a:solidFill>
                  <a:schemeClr val="bg1">
                    <a:lumMod val="95000"/>
                  </a:schemeClr>
                </a:solidFill>
                <a:latin typeface="微软雅黑" panose="020B0503020204020204" pitchFamily="34" charset="-122"/>
                <a:ea typeface="微软雅黑" panose="020B0503020204020204" pitchFamily="34" charset="-122"/>
              </a:rPr>
              <a:t>范张驰 机械臂设计与建模</a:t>
            </a:r>
          </a:p>
          <a:p>
            <a:pPr algn="l">
              <a:lnSpc>
                <a:spcPct val="130000"/>
              </a:lnSpc>
            </a:pPr>
            <a:r>
              <a:rPr lang="fr-FR" sz="2400" dirty="0">
                <a:solidFill>
                  <a:schemeClr val="bg1">
                    <a:lumMod val="95000"/>
                  </a:schemeClr>
                </a:solidFill>
                <a:latin typeface="微软雅黑" panose="020B0503020204020204" pitchFamily="34" charset="-122"/>
                <a:ea typeface="微软雅黑" panose="020B0503020204020204" pitchFamily="34" charset="-122"/>
              </a:rPr>
              <a:t>邵浩聪 数学建模+动力学仿真</a:t>
            </a:r>
          </a:p>
          <a:p>
            <a:pPr algn="l">
              <a:lnSpc>
                <a:spcPct val="130000"/>
              </a:lnSpc>
            </a:pPr>
            <a:r>
              <a:rPr lang="fr-FR" sz="2400" dirty="0">
                <a:solidFill>
                  <a:schemeClr val="bg1">
                    <a:lumMod val="95000"/>
                  </a:schemeClr>
                </a:solidFill>
                <a:latin typeface="微软雅黑" panose="020B0503020204020204" pitchFamily="34" charset="-122"/>
                <a:ea typeface="微软雅黑" panose="020B0503020204020204" pitchFamily="34" charset="-122"/>
              </a:rPr>
              <a:t>喻文博</a:t>
            </a:r>
            <a:r>
              <a:rPr lang="en-US" altLang="fr-FR" sz="2400" dirty="0">
                <a:solidFill>
                  <a:schemeClr val="bg1">
                    <a:lumMod val="95000"/>
                  </a:schemeClr>
                </a:solidFill>
                <a:latin typeface="微软雅黑" panose="020B0503020204020204" pitchFamily="34" charset="-122"/>
                <a:ea typeface="微软雅黑" panose="020B0503020204020204" pitchFamily="34" charset="-122"/>
              </a:rPr>
              <a:t> </a:t>
            </a:r>
            <a:r>
              <a:rPr lang="fr-FR" sz="2400" dirty="0">
                <a:solidFill>
                  <a:schemeClr val="bg1">
                    <a:lumMod val="95000"/>
                  </a:schemeClr>
                </a:solidFill>
                <a:latin typeface="微软雅黑" panose="020B0503020204020204" pitchFamily="34" charset="-122"/>
                <a:ea typeface="微软雅黑" panose="020B0503020204020204" pitchFamily="34" charset="-122"/>
              </a:rPr>
              <a:t>原理分析，走线元器件选择</a:t>
            </a:r>
          </a:p>
          <a:p>
            <a:pPr algn="l">
              <a:lnSpc>
                <a:spcPct val="130000"/>
              </a:lnSpc>
            </a:pPr>
            <a:endParaRPr lang="fr-FR" sz="24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137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运动学仿真</a:t>
            </a:r>
          </a:p>
        </p:txBody>
      </p:sp>
      <p:sp>
        <p:nvSpPr>
          <p:cNvPr id="14" name="文本框 13"/>
          <p:cNvSpPr txBox="1"/>
          <p:nvPr/>
        </p:nvSpPr>
        <p:spPr>
          <a:xfrm>
            <a:off x="451485" y="1159510"/>
            <a:ext cx="4399915" cy="491490"/>
          </a:xfrm>
          <a:prstGeom prst="rect">
            <a:avLst/>
          </a:prstGeom>
          <a:noFill/>
        </p:spPr>
        <p:txBody>
          <a:bodyPr wrap="square" rtlCol="0">
            <a:spAutoFit/>
          </a:bodyPr>
          <a:lstStyle/>
          <a:p>
            <a:pPr>
              <a:lnSpc>
                <a:spcPct val="130000"/>
              </a:lnSpc>
              <a:spcBef>
                <a:spcPts val="600"/>
              </a:spcBef>
            </a:pPr>
            <a:r>
              <a:rPr lang="zh-CN" altLang="en-US" sz="2000" dirty="0">
                <a:solidFill>
                  <a:schemeClr val="tx1"/>
                </a:solidFill>
                <a:latin typeface="Arial" panose="020B0604020202020204"/>
                <a:ea typeface="微软雅黑" panose="020B0503020204020204" pitchFamily="34" charset="-122"/>
              </a:rPr>
              <a:t>Matlab中进行空中抓球运动学仿真</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20</a:t>
            </a:fld>
            <a:endParaRPr lang="zh-CN" altLang="en-US"/>
          </a:p>
        </p:txBody>
      </p:sp>
      <p:pic>
        <p:nvPicPr>
          <p:cNvPr id="4" name="演示视频_Trim">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2005330" y="1784985"/>
            <a:ext cx="7025005" cy="445452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137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运动学仿真</a:t>
            </a:r>
          </a:p>
        </p:txBody>
      </p:sp>
      <p:sp>
        <p:nvSpPr>
          <p:cNvPr id="14" name="文本框 13"/>
          <p:cNvSpPr txBox="1"/>
          <p:nvPr/>
        </p:nvSpPr>
        <p:spPr>
          <a:xfrm>
            <a:off x="451485" y="1159510"/>
            <a:ext cx="4399915" cy="491490"/>
          </a:xfrm>
          <a:prstGeom prst="rect">
            <a:avLst/>
          </a:prstGeom>
          <a:noFill/>
        </p:spPr>
        <p:txBody>
          <a:bodyPr wrap="square" rtlCol="0">
            <a:spAutoFit/>
          </a:bodyPr>
          <a:lstStyle/>
          <a:p>
            <a:pPr>
              <a:lnSpc>
                <a:spcPct val="130000"/>
              </a:lnSpc>
              <a:spcBef>
                <a:spcPts val="600"/>
              </a:spcBef>
            </a:pPr>
            <a:r>
              <a:rPr lang="zh-CN" altLang="en-US" sz="2000" dirty="0">
                <a:solidFill>
                  <a:schemeClr val="tx1"/>
                </a:solidFill>
                <a:latin typeface="Arial" panose="020B0604020202020204"/>
                <a:ea typeface="微软雅黑" panose="020B0503020204020204" pitchFamily="34" charset="-122"/>
              </a:rPr>
              <a:t>Matlab中进行空中抓球运动学仿真</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21</a:t>
            </a:fld>
            <a:endParaRPr lang="zh-CN" altLang="en-US"/>
          </a:p>
        </p:txBody>
      </p:sp>
      <p:pic>
        <p:nvPicPr>
          <p:cNvPr id="7" name="95fa8bd0bd5930bead21f94bda234720_Trim">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 y="1776095"/>
            <a:ext cx="6964680" cy="444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52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1">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9" descr="图示, 工程绘图&#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l="5736" t="3530" r="7009" b="4078"/>
          <a:stretch>
            <a:fillRect/>
          </a:stretch>
        </p:blipFill>
        <p:spPr>
          <a:xfrm>
            <a:off x="1457325" y="937260"/>
            <a:ext cx="6700520" cy="5548630"/>
          </a:xfrm>
          <a:prstGeom prst="rect">
            <a:avLst/>
          </a:prstGeom>
          <a:noFill/>
          <a:ln>
            <a:noFill/>
          </a:ln>
        </p:spPr>
      </p:pic>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动力学仿真</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22</a:t>
            </a:fld>
            <a:endParaRPr lang="zh-CN" altLang="en-US"/>
          </a:p>
        </p:txBody>
      </p:sp>
      <p:sp>
        <p:nvSpPr>
          <p:cNvPr id="4" name="文本框 3"/>
          <p:cNvSpPr txBox="1"/>
          <p:nvPr/>
        </p:nvSpPr>
        <p:spPr>
          <a:xfrm>
            <a:off x="5109845" y="4902835"/>
            <a:ext cx="4347845" cy="1322070"/>
          </a:xfrm>
          <a:prstGeom prst="rect">
            <a:avLst/>
          </a:prstGeom>
          <a:noFill/>
          <a:ln w="9525">
            <a:noFill/>
          </a:ln>
        </p:spPr>
        <p:txBody>
          <a:bodyPr wrap="square">
            <a:spAutoFit/>
          </a:bodyPr>
          <a:lstStyle/>
          <a:p>
            <a:pPr indent="0"/>
            <a:r>
              <a:rPr lang="zh-CN" sz="2000" b="0">
                <a:latin typeface="微软雅黑" panose="020B0503020204020204" pitchFamily="34" charset="-122"/>
                <a:ea typeface="微软雅黑" panose="020B0503020204020204" pitchFamily="34" charset="-122"/>
                <a:cs typeface="微软雅黑" panose="020B0503020204020204" pitchFamily="34" charset="-122"/>
              </a:rPr>
              <a:t>利用</a:t>
            </a:r>
            <a:r>
              <a:rPr lang="en-US" sz="2000" b="0">
                <a:latin typeface="微软雅黑" panose="020B0503020204020204" pitchFamily="34" charset="-122"/>
                <a:ea typeface="微软雅黑" panose="020B0503020204020204" pitchFamily="34" charset="-122"/>
                <a:cs typeface="微软雅黑" panose="020B0503020204020204" pitchFamily="34" charset="-122"/>
              </a:rPr>
              <a:t>matlab robotics</a:t>
            </a:r>
            <a:r>
              <a:rPr lang="zh-CN" sz="2000" b="0">
                <a:latin typeface="微软雅黑" panose="020B0503020204020204" pitchFamily="34" charset="-122"/>
                <a:ea typeface="微软雅黑" panose="020B0503020204020204" pitchFamily="34" charset="-122"/>
                <a:cs typeface="微软雅黑" panose="020B0503020204020204" pitchFamily="34" charset="-122"/>
              </a:rPr>
              <a:t>库的内置函数获得在规划路径下的关节空间，关节速度和关节加速度，求解获得关节力矩，输出力矩曲线。</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运动学仿真代码</a:t>
            </a:r>
          </a:p>
        </p:txBody>
      </p:sp>
      <p:sp>
        <p:nvSpPr>
          <p:cNvPr id="14" name="文本框 13"/>
          <p:cNvSpPr txBox="1"/>
          <p:nvPr/>
        </p:nvSpPr>
        <p:spPr>
          <a:xfrm>
            <a:off x="1496695" y="1026795"/>
            <a:ext cx="8651240" cy="35864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40.% 求解机械臂接球轨迹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41.data=catchball(ball_x,ball_y,ball_z,time_vec);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42.if isempty(data)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43.   q_targ_t=zeros(length(time_vec),6,1);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44.   "Catch Ball Fail"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45.else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46.    "Catch Ball Success"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47.   q_targ_t=data(:,2:7);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48.   time_vec=data(:,1);  </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23</a:t>
            </a:fld>
            <a:endParaRPr lang="zh-CN" altLang="en-US"/>
          </a:p>
        </p:txBody>
      </p:sp>
      <p:sp>
        <p:nvSpPr>
          <p:cNvPr id="2" name="文本框 1"/>
          <p:cNvSpPr txBox="1"/>
          <p:nvPr/>
        </p:nvSpPr>
        <p:spPr>
          <a:xfrm>
            <a:off x="1497330" y="4780280"/>
            <a:ext cx="8651240" cy="152463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pPr>
              <a:lnSpc>
                <a:spcPct val="130000"/>
              </a:lnSpc>
              <a:spcBef>
                <a:spcPts val="600"/>
              </a:spcBef>
            </a:pPr>
            <a:r>
              <a:rPr lang="zh-CN" altLang="en-US" sz="1600" dirty="0">
                <a:latin typeface="Arial" panose="020B0604020202020204"/>
                <a:ea typeface="微软雅黑" panose="020B0503020204020204" pitchFamily="34" charset="-122"/>
                <a:sym typeface="+mn-ea"/>
              </a:rPr>
              <a:t>91.%根据工作空间排除达不到的点↓  </a:t>
            </a:r>
            <a:endParaRPr lang="zh-CN" altLang="en-US" sz="1600" dirty="0">
              <a:solidFill>
                <a:schemeClr val="tx1"/>
              </a:solidFill>
              <a:latin typeface="Arial" panose="020B0604020202020204"/>
              <a:ea typeface="微软雅黑" panose="020B0503020204020204" pitchFamily="34" charset="-122"/>
            </a:endParaRPr>
          </a:p>
          <a:p>
            <a:pPr>
              <a:lnSpc>
                <a:spcPct val="130000"/>
              </a:lnSpc>
              <a:spcBef>
                <a:spcPts val="600"/>
              </a:spcBef>
            </a:pPr>
            <a:r>
              <a:rPr lang="zh-CN" altLang="en-US" sz="1600" dirty="0">
                <a:latin typeface="Arial" panose="020B0604020202020204"/>
                <a:ea typeface="微软雅黑" panose="020B0503020204020204" pitchFamily="34" charset="-122"/>
                <a:sym typeface="+mn-ea"/>
              </a:rPr>
              <a:t>92.if not((targ_p(1)&gt;-2) &amp; (targ_p(1)&lt;2) &amp; (targ_p(2)&gt;-2) &amp; (targ_p(2)&lt;2) &amp; (targ_p(3)&gt;-2) &amp; (targ_p(3)&lt;3))  </a:t>
            </a:r>
            <a:endParaRPr lang="zh-CN" altLang="en-US" sz="1600" dirty="0">
              <a:solidFill>
                <a:schemeClr val="tx1"/>
              </a:solidFill>
              <a:latin typeface="Arial" panose="020B0604020202020204"/>
              <a:ea typeface="微软雅黑" panose="020B0503020204020204" pitchFamily="34" charset="-122"/>
            </a:endParaRPr>
          </a:p>
          <a:p>
            <a:pPr>
              <a:lnSpc>
                <a:spcPct val="130000"/>
              </a:lnSpc>
              <a:spcBef>
                <a:spcPts val="600"/>
              </a:spcBef>
            </a:pPr>
            <a:r>
              <a:rPr lang="zh-CN" altLang="en-US" sz="1600" dirty="0">
                <a:latin typeface="Arial" panose="020B0604020202020204"/>
                <a:ea typeface="微软雅黑" panose="020B0503020204020204" pitchFamily="34" charset="-122"/>
                <a:sym typeface="+mn-ea"/>
              </a:rPr>
              <a:t>93.    continue;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运动学仿真代码</a:t>
            </a:r>
          </a:p>
        </p:txBody>
      </p:sp>
      <p:sp>
        <p:nvSpPr>
          <p:cNvPr id="14" name="文本框 13"/>
          <p:cNvSpPr txBox="1"/>
          <p:nvPr/>
        </p:nvSpPr>
        <p:spPr>
          <a:xfrm>
            <a:off x="1506855" y="925830"/>
            <a:ext cx="8651240" cy="55708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52.%% 求解机械臂接球轨迹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53.global i_stop;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54.i_stop=0;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55.global ball_pos_fir ball_pos_sec;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56.global iscatch2;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57.data=catchball2(ball_x,ball_y,ball_z,time_vec,ball_x2,ball_y2,ball_z2,time_vec2);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58.iscatch2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59.if isempty(data)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60.   q_targ_t=zeros(length(time_vec),6,1);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61.   "Catch Ball Fail"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62.else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63.    "Catch Ball Success"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64.   q_targ_t=data(:,2:7);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65.   time_vec=data(:,1);  </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动力学仿真代码</a:t>
            </a:r>
          </a:p>
        </p:txBody>
      </p:sp>
      <p:sp>
        <p:nvSpPr>
          <p:cNvPr id="14" name="文本框 13"/>
          <p:cNvSpPr txBox="1"/>
          <p:nvPr/>
        </p:nvSpPr>
        <p:spPr>
          <a:xfrm>
            <a:off x="1561465" y="1088390"/>
            <a:ext cx="8513445" cy="16021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81.%% 运动学正解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82.theta2 = [0.1,0,0,0,0,0];               %关节角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83.p1=robot.fkine(theta2)  ;               %fkine正解函数，根据关节角theta，求解出末端位姿p  </a:t>
            </a: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rPr>
              <a:t>84.q1=ikine(robot,p1) ;                    %ikine逆解函数，根据末端位姿p，求解出关节角q   </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25</a:t>
            </a:fld>
            <a:endParaRPr lang="zh-CN" altLang="en-US"/>
          </a:p>
        </p:txBody>
      </p:sp>
      <p:sp>
        <p:nvSpPr>
          <p:cNvPr id="4" name="文本框 3"/>
          <p:cNvSpPr txBox="1"/>
          <p:nvPr/>
        </p:nvSpPr>
        <p:spPr>
          <a:xfrm>
            <a:off x="1561465" y="3002915"/>
            <a:ext cx="8512810" cy="271589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pPr>
              <a:lnSpc>
                <a:spcPct val="130000"/>
              </a:lnSpc>
              <a:spcBef>
                <a:spcPts val="600"/>
              </a:spcBef>
            </a:pPr>
            <a:r>
              <a:rPr lang="zh-CN" altLang="en-US" sz="1600" dirty="0">
                <a:latin typeface="Arial" panose="020B0604020202020204"/>
                <a:ea typeface="微软雅黑" panose="020B0503020204020204" pitchFamily="34" charset="-122"/>
                <a:sym typeface="+mn-ea"/>
              </a:rPr>
              <a:t>100.%轨迹规划方法并生成动画  </a:t>
            </a:r>
            <a:endParaRPr lang="zh-CN" altLang="en-US" sz="1600" dirty="0">
              <a:solidFill>
                <a:schemeClr val="tx1"/>
              </a:solidFill>
              <a:latin typeface="Arial" panose="020B0604020202020204"/>
              <a:ea typeface="微软雅黑" panose="020B0503020204020204" pitchFamily="34" charset="-122"/>
            </a:endParaRPr>
          </a:p>
          <a:p>
            <a:pPr>
              <a:lnSpc>
                <a:spcPct val="130000"/>
              </a:lnSpc>
              <a:spcBef>
                <a:spcPts val="600"/>
              </a:spcBef>
            </a:pPr>
            <a:r>
              <a:rPr lang="zh-CN" altLang="en-US" sz="1600" dirty="0">
                <a:latin typeface="Arial" panose="020B0604020202020204"/>
                <a:ea typeface="微软雅黑" panose="020B0503020204020204" pitchFamily="34" charset="-122"/>
                <a:sym typeface="+mn-ea"/>
              </a:rPr>
              <a:t>101.time=0:0.01:2;  </a:t>
            </a:r>
            <a:endParaRPr lang="zh-CN" altLang="en-US" sz="1600" dirty="0">
              <a:solidFill>
                <a:schemeClr val="tx1"/>
              </a:solidFill>
              <a:latin typeface="Arial" panose="020B0604020202020204"/>
              <a:ea typeface="微软雅黑" panose="020B0503020204020204" pitchFamily="34" charset="-122"/>
            </a:endParaRPr>
          </a:p>
          <a:p>
            <a:pPr>
              <a:lnSpc>
                <a:spcPct val="130000"/>
              </a:lnSpc>
              <a:spcBef>
                <a:spcPts val="600"/>
              </a:spcBef>
            </a:pPr>
            <a:r>
              <a:rPr lang="zh-CN" altLang="en-US" sz="1600" dirty="0">
                <a:latin typeface="Arial" panose="020B0604020202020204"/>
                <a:ea typeface="微软雅黑" panose="020B0503020204020204" pitchFamily="34" charset="-122"/>
                <a:sym typeface="+mn-ea"/>
              </a:rPr>
              <a:t>102.subplot(3,2,[1,3]);                     %subplot 对画面分区 三行两列 占用1到3的位置  </a:t>
            </a:r>
            <a:endParaRPr lang="zh-CN" altLang="en-US" sz="1600" dirty="0">
              <a:solidFill>
                <a:schemeClr val="tx1"/>
              </a:solidFill>
              <a:latin typeface="Arial" panose="020B0604020202020204"/>
              <a:ea typeface="微软雅黑" panose="020B0503020204020204" pitchFamily="34" charset="-122"/>
            </a:endParaRPr>
          </a:p>
          <a:p>
            <a:pPr>
              <a:lnSpc>
                <a:spcPct val="130000"/>
              </a:lnSpc>
              <a:spcBef>
                <a:spcPts val="600"/>
              </a:spcBef>
            </a:pPr>
            <a:r>
              <a:rPr lang="zh-CN" altLang="en-US" sz="1600" dirty="0">
                <a:latin typeface="Arial" panose="020B0604020202020204"/>
                <a:ea typeface="微软雅黑" panose="020B0503020204020204" pitchFamily="34" charset="-122"/>
                <a:sym typeface="+mn-ea"/>
              </a:rPr>
              <a:t>103.f=3;  </a:t>
            </a:r>
            <a:endParaRPr lang="zh-CN" altLang="en-US" sz="1600" dirty="0">
              <a:solidFill>
                <a:schemeClr val="tx1"/>
              </a:solidFill>
              <a:latin typeface="Arial" panose="020B0604020202020204"/>
              <a:ea typeface="微软雅黑" panose="020B0503020204020204" pitchFamily="34" charset="-122"/>
            </a:endParaRPr>
          </a:p>
          <a:p>
            <a:pPr>
              <a:lnSpc>
                <a:spcPct val="130000"/>
              </a:lnSpc>
              <a:spcBef>
                <a:spcPts val="600"/>
              </a:spcBef>
            </a:pPr>
            <a:r>
              <a:rPr lang="zh-CN" altLang="en-US" sz="1600" dirty="0">
                <a:latin typeface="Arial" panose="020B0604020202020204"/>
                <a:ea typeface="微软雅黑" panose="020B0503020204020204" pitchFamily="34" charset="-122"/>
                <a:sym typeface="+mn-ea"/>
              </a:rPr>
              <a:t>104.figure(f);  </a:t>
            </a:r>
            <a:endParaRPr lang="zh-CN" altLang="en-US" sz="1600" dirty="0">
              <a:solidFill>
                <a:schemeClr val="tx1"/>
              </a:solidFill>
              <a:latin typeface="Arial" panose="020B0604020202020204"/>
              <a:ea typeface="微软雅黑" panose="020B0503020204020204" pitchFamily="34" charset="-122"/>
            </a:endParaRPr>
          </a:p>
          <a:p>
            <a:pPr>
              <a:lnSpc>
                <a:spcPct val="130000"/>
              </a:lnSpc>
              <a:spcBef>
                <a:spcPts val="600"/>
              </a:spcBef>
            </a:pPr>
            <a:r>
              <a:rPr lang="zh-CN" altLang="en-US" sz="1600" dirty="0">
                <a:latin typeface="Arial" panose="020B0604020202020204"/>
                <a:ea typeface="微软雅黑" panose="020B0503020204020204" pitchFamily="34" charset="-122"/>
                <a:sym typeface="+mn-ea"/>
              </a:rPr>
              <a:t>105.[q ,qd, qdd]=jtraj(init_ang,targ_ang,time);%五次多项式轨迹，得到关节角度，角速度，角加速度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机器人控制主程序</a:t>
            </a:r>
          </a:p>
        </p:txBody>
      </p:sp>
      <p:sp>
        <p:nvSpPr>
          <p:cNvPr id="14" name="文本框 13"/>
          <p:cNvSpPr txBox="1"/>
          <p:nvPr/>
        </p:nvSpPr>
        <p:spPr>
          <a:xfrm>
            <a:off x="1562735" y="1321435"/>
            <a:ext cx="8513445" cy="12052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sym typeface="+mn-ea"/>
              </a:rPr>
              <a:t>49.%已知初始点和终止点的位姿，五次多项式规划路径  </a:t>
            </a:r>
            <a:endParaRPr lang="zh-CN" altLang="en-US" sz="1600" dirty="0">
              <a:solidFill>
                <a:schemeClr val="tx1"/>
              </a:solidFill>
              <a:latin typeface="Arial" panose="020B0604020202020204"/>
              <a:ea typeface="微软雅黑" panose="020B0503020204020204" pitchFamily="34" charset="-122"/>
            </a:endParaRP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sym typeface="+mn-ea"/>
              </a:rPr>
              <a:t>50.init_ang=robot.ikine(T(:,:,10));                %根据起始点位姿，得到起始点关节角  </a:t>
            </a:r>
            <a:endParaRPr lang="zh-CN" altLang="en-US" sz="1600" dirty="0">
              <a:solidFill>
                <a:schemeClr val="tx1"/>
              </a:solidFill>
              <a:latin typeface="Arial" panose="020B0604020202020204"/>
              <a:ea typeface="微软雅黑" panose="020B0503020204020204" pitchFamily="34" charset="-122"/>
            </a:endParaRPr>
          </a:p>
          <a:p>
            <a:pPr>
              <a:lnSpc>
                <a:spcPct val="130000"/>
              </a:lnSpc>
              <a:spcBef>
                <a:spcPts val="600"/>
              </a:spcBef>
            </a:pPr>
            <a:r>
              <a:rPr lang="zh-CN" altLang="en-US" sz="1600" dirty="0">
                <a:solidFill>
                  <a:schemeClr val="tx1"/>
                </a:solidFill>
                <a:latin typeface="Arial" panose="020B0604020202020204"/>
                <a:ea typeface="微软雅黑" panose="020B0503020204020204" pitchFamily="34" charset="-122"/>
                <a:sym typeface="+mn-ea"/>
              </a:rPr>
              <a:t>51.targ_ang=robot.ikine(T(:,:,20));                %根据终止点位姿，得到终止点关节角  </a:t>
            </a:r>
            <a:endParaRPr lang="zh-CN" altLang="en-US" sz="1600" dirty="0">
              <a:solidFill>
                <a:schemeClr val="tx1"/>
              </a:solidFill>
              <a:latin typeface="Arial" panose="020B0604020202020204"/>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343A1B-DC52-4EB9-83FB-24D135C8BB4A}" type="slidenum">
              <a:rPr lang="zh-CN" altLang="en-US" smtClean="0"/>
              <a:t>26</a:t>
            </a:fld>
            <a:endParaRPr lang="zh-CN" altLang="en-US"/>
          </a:p>
        </p:txBody>
      </p:sp>
      <p:sp>
        <p:nvSpPr>
          <p:cNvPr id="4" name="文本框 3"/>
          <p:cNvSpPr txBox="1"/>
          <p:nvPr/>
        </p:nvSpPr>
        <p:spPr>
          <a:xfrm>
            <a:off x="1562735" y="2895600"/>
            <a:ext cx="8512810" cy="271589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pPr>
              <a:lnSpc>
                <a:spcPct val="130000"/>
              </a:lnSpc>
              <a:spcBef>
                <a:spcPts val="600"/>
              </a:spcBef>
            </a:pPr>
            <a:r>
              <a:rPr lang="zh-CN" altLang="en-US" sz="1600" dirty="0">
                <a:latin typeface="Arial" panose="020B0604020202020204"/>
                <a:ea typeface="微软雅黑" panose="020B0503020204020204" pitchFamily="34" charset="-122"/>
                <a:sym typeface="+mn-ea"/>
              </a:rPr>
              <a:t>68.%% 求解位置、速度、加速度变化曲线  </a:t>
            </a:r>
          </a:p>
          <a:p>
            <a:pPr>
              <a:lnSpc>
                <a:spcPct val="130000"/>
              </a:lnSpc>
              <a:spcBef>
                <a:spcPts val="600"/>
              </a:spcBef>
            </a:pPr>
            <a:r>
              <a:rPr lang="zh-CN" altLang="en-US" sz="1600" dirty="0">
                <a:latin typeface="Arial" panose="020B0604020202020204"/>
                <a:ea typeface="微软雅黑" panose="020B0503020204020204" pitchFamily="34" charset="-122"/>
                <a:sym typeface="+mn-ea"/>
              </a:rPr>
              <a:t>69.f = 4;  </a:t>
            </a:r>
          </a:p>
          <a:p>
            <a:pPr>
              <a:lnSpc>
                <a:spcPct val="130000"/>
              </a:lnSpc>
              <a:spcBef>
                <a:spcPts val="600"/>
              </a:spcBef>
            </a:pPr>
            <a:r>
              <a:rPr lang="zh-CN" altLang="en-US" sz="1600" dirty="0">
                <a:latin typeface="Arial" panose="020B0604020202020204"/>
                <a:ea typeface="微软雅黑" panose="020B0503020204020204" pitchFamily="34" charset="-122"/>
                <a:sym typeface="+mn-ea"/>
              </a:rPr>
              <a:t>70.figure(f)  </a:t>
            </a:r>
          </a:p>
          <a:p>
            <a:pPr>
              <a:lnSpc>
                <a:spcPct val="130000"/>
              </a:lnSpc>
              <a:spcBef>
                <a:spcPts val="600"/>
              </a:spcBef>
            </a:pPr>
            <a:r>
              <a:rPr lang="zh-CN" altLang="en-US" sz="1600" dirty="0">
                <a:latin typeface="Arial" panose="020B0604020202020204"/>
                <a:ea typeface="微软雅黑" panose="020B0503020204020204" pitchFamily="34" charset="-122"/>
                <a:sym typeface="+mn-ea"/>
              </a:rPr>
              <a:t>71.subplot(3,2,[1,3]);                     %subplot 对画面分区 三行两列 占用1到3的位置  </a:t>
            </a:r>
          </a:p>
          <a:p>
            <a:pPr>
              <a:lnSpc>
                <a:spcPct val="130000"/>
              </a:lnSpc>
              <a:spcBef>
                <a:spcPts val="600"/>
              </a:spcBef>
            </a:pPr>
            <a:r>
              <a:rPr lang="zh-CN" altLang="en-US" sz="1600" dirty="0">
                <a:latin typeface="Arial" panose="020B0604020202020204"/>
                <a:ea typeface="微软雅黑" panose="020B0503020204020204" pitchFamily="34" charset="-122"/>
                <a:sym typeface="+mn-ea"/>
              </a:rPr>
              <a:t>72.plot3(squeeze(nT(1,4,:)),squeeze(nT(2,4,:)),squeeze(nT(3,4,:)));%输出末端轨迹  </a:t>
            </a:r>
          </a:p>
          <a:p>
            <a:pPr>
              <a:lnSpc>
                <a:spcPct val="130000"/>
              </a:lnSpc>
              <a:spcBef>
                <a:spcPts val="600"/>
              </a:spcBef>
            </a:pPr>
            <a:r>
              <a:rPr lang="zh-CN" altLang="en-US" sz="1600" dirty="0">
                <a:latin typeface="Arial" panose="020B0604020202020204"/>
                <a:ea typeface="微软雅黑" panose="020B0503020204020204" pitchFamily="34" charset="-122"/>
                <a:sym typeface="+mn-ea"/>
              </a:rPr>
              <a:t>73.robot.plot3d(q,'tilesize',0.1,'workspace',w,'path','.\stl','nowrist','view',v);                         %动画演示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求雅各比矩阵程序</a:t>
            </a:r>
          </a:p>
        </p:txBody>
      </p:sp>
      <p:sp>
        <p:nvSpPr>
          <p:cNvPr id="14" name="文本框 13"/>
          <p:cNvSpPr txBox="1"/>
          <p:nvPr/>
        </p:nvSpPr>
        <p:spPr>
          <a:xfrm>
            <a:off x="1561465" y="1200150"/>
            <a:ext cx="8513445" cy="12052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30000"/>
              </a:lnSpc>
              <a:spcBef>
                <a:spcPts val="600"/>
              </a:spcBef>
            </a:pPr>
            <a:r>
              <a:rPr lang="zh-CN" altLang="en-US" sz="1600" dirty="0">
                <a:latin typeface="Arial" panose="020B0604020202020204"/>
                <a:ea typeface="微软雅黑" panose="020B0503020204020204" pitchFamily="34" charset="-122"/>
                <a:sym typeface="+mn-ea"/>
              </a:rPr>
              <a:t>39.% 求各个关节间的变换矩阵  </a:t>
            </a:r>
            <a:endParaRPr lang="zh-CN" altLang="en-US" sz="1600" dirty="0">
              <a:latin typeface="Arial" panose="020B0604020202020204"/>
              <a:ea typeface="微软雅黑" panose="020B0503020204020204" pitchFamily="34" charset="-122"/>
            </a:endParaRPr>
          </a:p>
          <a:p>
            <a:pPr>
              <a:lnSpc>
                <a:spcPct val="130000"/>
              </a:lnSpc>
              <a:spcBef>
                <a:spcPts val="600"/>
              </a:spcBef>
            </a:pPr>
            <a:r>
              <a:rPr lang="zh-CN" altLang="en-US" sz="1600" dirty="0">
                <a:latin typeface="Arial" panose="020B0604020202020204"/>
                <a:ea typeface="微软雅黑" panose="020B0503020204020204" pitchFamily="34" charset="-122"/>
                <a:sym typeface="+mn-ea"/>
              </a:rPr>
              <a:t>40.T0=trotz(0)*transl(0,0,0)*trotx(0)*transl(0,0,0);  </a:t>
            </a:r>
            <a:endParaRPr lang="zh-CN" altLang="en-US" sz="1600" dirty="0">
              <a:latin typeface="Arial" panose="020B0604020202020204"/>
              <a:ea typeface="微软雅黑" panose="020B0503020204020204" pitchFamily="34" charset="-122"/>
            </a:endParaRPr>
          </a:p>
          <a:p>
            <a:pPr>
              <a:lnSpc>
                <a:spcPct val="130000"/>
              </a:lnSpc>
              <a:spcBef>
                <a:spcPts val="600"/>
              </a:spcBef>
            </a:pPr>
            <a:r>
              <a:rPr lang="zh-CN" altLang="en-US" sz="1600" dirty="0">
                <a:latin typeface="Arial" panose="020B0604020202020204"/>
                <a:ea typeface="微软雅黑" panose="020B0503020204020204" pitchFamily="34" charset="-122"/>
                <a:sym typeface="+mn-ea"/>
              </a:rPr>
              <a:t>41.T1=trotz(thd(1))*transl(0,0,d(1))*trotx(alp(1))*transl(a(1),0,0);  </a:t>
            </a:r>
            <a:r>
              <a:rPr lang="zh-CN" altLang="en-US" sz="1600" dirty="0">
                <a:solidFill>
                  <a:schemeClr val="tx1"/>
                </a:solidFill>
                <a:latin typeface="Arial" panose="020B0604020202020204"/>
                <a:ea typeface="微软雅黑" panose="020B0503020204020204" pitchFamily="34" charset="-122"/>
                <a:sym typeface="+mn-ea"/>
              </a:rPr>
              <a:t> </a:t>
            </a:r>
            <a:endParaRPr lang="zh-CN" altLang="en-US" sz="1600" dirty="0">
              <a:solidFill>
                <a:schemeClr val="tx1"/>
              </a:solidFill>
              <a:latin typeface="Arial" panose="020B0604020202020204"/>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343A1B-DC52-4EB9-83FB-24D135C8BB4A}" type="slidenum">
              <a:rPr lang="zh-CN" altLang="en-US" smtClean="0"/>
              <a:t>27</a:t>
            </a:fld>
            <a:endParaRPr lang="zh-CN" altLang="en-US"/>
          </a:p>
        </p:txBody>
      </p:sp>
      <p:sp>
        <p:nvSpPr>
          <p:cNvPr id="4" name="文本框 3"/>
          <p:cNvSpPr txBox="1"/>
          <p:nvPr/>
        </p:nvSpPr>
        <p:spPr>
          <a:xfrm>
            <a:off x="1562100" y="2642870"/>
            <a:ext cx="8512810" cy="398335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pPr>
              <a:lnSpc>
                <a:spcPct val="130000"/>
              </a:lnSpc>
              <a:spcBef>
                <a:spcPts val="600"/>
              </a:spcBef>
            </a:pPr>
            <a:r>
              <a:rPr lang="zh-CN" altLang="en-US" sz="1600" dirty="0">
                <a:latin typeface="Arial" panose="020B0604020202020204"/>
                <a:ea typeface="微软雅黑" panose="020B0503020204020204" pitchFamily="34" charset="-122"/>
                <a:sym typeface="+mn-ea"/>
              </a:rPr>
              <a:t>93.% 使用向量积求出雅可比矩阵  </a:t>
            </a:r>
          </a:p>
          <a:p>
            <a:pPr>
              <a:lnSpc>
                <a:spcPct val="130000"/>
              </a:lnSpc>
              <a:spcBef>
                <a:spcPts val="600"/>
              </a:spcBef>
            </a:pPr>
            <a:r>
              <a:rPr lang="zh-CN" altLang="en-US" sz="1600" dirty="0">
                <a:latin typeface="Arial" panose="020B0604020202020204"/>
                <a:ea typeface="微软雅黑" panose="020B0503020204020204" pitchFamily="34" charset="-122"/>
                <a:sym typeface="+mn-ea"/>
              </a:rPr>
              <a:t>94.% R0i为坐标系0到坐标系i的旋转矩阵  </a:t>
            </a:r>
          </a:p>
          <a:p>
            <a:pPr>
              <a:lnSpc>
                <a:spcPct val="130000"/>
              </a:lnSpc>
              <a:spcBef>
                <a:spcPts val="600"/>
              </a:spcBef>
            </a:pPr>
            <a:r>
              <a:rPr lang="zh-CN" altLang="en-US" sz="1600" dirty="0">
                <a:latin typeface="Arial" panose="020B0604020202020204"/>
                <a:ea typeface="微软雅黑" panose="020B0503020204020204" pitchFamily="34" charset="-122"/>
                <a:sym typeface="+mn-ea"/>
              </a:rPr>
              <a:t>95.% R0i*Pi6指坐标系i和末端坐标系的相对位置在0坐标系下的表示  </a:t>
            </a:r>
          </a:p>
          <a:p>
            <a:pPr>
              <a:lnSpc>
                <a:spcPct val="130000"/>
              </a:lnSpc>
              <a:spcBef>
                <a:spcPts val="600"/>
              </a:spcBef>
            </a:pPr>
            <a:r>
              <a:rPr lang="zh-CN" altLang="en-US" sz="1600" dirty="0">
                <a:latin typeface="Arial" panose="020B0604020202020204"/>
                <a:ea typeface="微软雅黑" panose="020B0503020204020204" pitchFamily="34" charset="-122"/>
                <a:sym typeface="+mn-ea"/>
              </a:rPr>
              <a:t>96.J1 = [cross(Z0, R00*P06); Z0];  </a:t>
            </a:r>
          </a:p>
          <a:p>
            <a:pPr>
              <a:lnSpc>
                <a:spcPct val="130000"/>
              </a:lnSpc>
              <a:spcBef>
                <a:spcPts val="600"/>
              </a:spcBef>
            </a:pPr>
            <a:r>
              <a:rPr lang="zh-CN" altLang="en-US" sz="1600" dirty="0">
                <a:latin typeface="Arial" panose="020B0604020202020204"/>
                <a:ea typeface="微软雅黑" panose="020B0503020204020204" pitchFamily="34" charset="-122"/>
                <a:sym typeface="+mn-ea"/>
              </a:rPr>
              <a:t>97.J2 = [cross(Z1, R01*P16); Z1];  </a:t>
            </a:r>
          </a:p>
          <a:p>
            <a:pPr>
              <a:lnSpc>
                <a:spcPct val="130000"/>
              </a:lnSpc>
              <a:spcBef>
                <a:spcPts val="600"/>
              </a:spcBef>
            </a:pPr>
            <a:r>
              <a:rPr lang="en-US" altLang="zh-CN" sz="1600" dirty="0">
                <a:latin typeface="Arial" panose="020B0604020202020204"/>
                <a:ea typeface="微软雅黑" panose="020B0503020204020204" pitchFamily="34" charset="-122"/>
                <a:sym typeface="+mn-ea"/>
              </a:rPr>
              <a:t>98.</a:t>
            </a:r>
            <a:r>
              <a:rPr lang="zh-CN" altLang="en-US" sz="1600" dirty="0">
                <a:latin typeface="Arial" panose="020B0604020202020204"/>
                <a:ea typeface="微软雅黑" panose="020B0503020204020204" pitchFamily="34" charset="-122"/>
                <a:sym typeface="+mn-ea"/>
              </a:rPr>
              <a:t>J3 = [cross(Z2, R02*P26); Z2]; </a:t>
            </a:r>
          </a:p>
          <a:p>
            <a:pPr>
              <a:lnSpc>
                <a:spcPct val="130000"/>
              </a:lnSpc>
              <a:spcBef>
                <a:spcPts val="600"/>
              </a:spcBef>
            </a:pPr>
            <a:r>
              <a:rPr lang="zh-CN" altLang="en-US" sz="1600" dirty="0">
                <a:latin typeface="Arial" panose="020B0604020202020204"/>
                <a:ea typeface="微软雅黑" panose="020B0503020204020204" pitchFamily="34" charset="-122"/>
                <a:sym typeface="+mn-ea"/>
              </a:rPr>
              <a:t>99.J4 = [cross(Z3, R03*P36); Z3];  </a:t>
            </a:r>
          </a:p>
          <a:p>
            <a:pPr>
              <a:lnSpc>
                <a:spcPct val="130000"/>
              </a:lnSpc>
              <a:spcBef>
                <a:spcPts val="600"/>
              </a:spcBef>
            </a:pPr>
            <a:r>
              <a:rPr lang="zh-CN" altLang="en-US" sz="1600" dirty="0">
                <a:latin typeface="Arial" panose="020B0604020202020204"/>
                <a:ea typeface="微软雅黑" panose="020B0503020204020204" pitchFamily="34" charset="-122"/>
                <a:sym typeface="+mn-ea"/>
              </a:rPr>
              <a:t>100.J5 = [cross(Z4, R04*P46); Z4];  </a:t>
            </a:r>
          </a:p>
          <a:p>
            <a:pPr>
              <a:lnSpc>
                <a:spcPct val="130000"/>
              </a:lnSpc>
              <a:spcBef>
                <a:spcPts val="600"/>
              </a:spcBef>
            </a:pPr>
            <a:r>
              <a:rPr lang="zh-CN" altLang="en-US" sz="1600" dirty="0">
                <a:latin typeface="Arial" panose="020B0604020202020204"/>
                <a:ea typeface="微软雅黑" panose="020B0503020204020204" pitchFamily="34" charset="-122"/>
                <a:sym typeface="+mn-ea"/>
              </a:rPr>
              <a:t>101.J6 = [cross(Z5, R05*P56); Z5];  </a:t>
            </a:r>
          </a:p>
          <a:p>
            <a:pPr>
              <a:lnSpc>
                <a:spcPct val="130000"/>
              </a:lnSpc>
              <a:spcBef>
                <a:spcPts val="600"/>
              </a:spcBef>
            </a:pPr>
            <a:r>
              <a:rPr lang="en-US" altLang="zh-CN" sz="1600" dirty="0">
                <a:latin typeface="Arial" panose="020B0604020202020204"/>
                <a:ea typeface="微软雅黑" panose="020B0503020204020204" pitchFamily="34" charset="-122"/>
                <a:sym typeface="+mn-ea"/>
              </a:rPr>
              <a:t>102.</a:t>
            </a:r>
            <a:r>
              <a:rPr lang="zh-CN" altLang="en-US" sz="1600" dirty="0">
                <a:latin typeface="Arial" panose="020B0604020202020204"/>
                <a:ea typeface="微软雅黑" panose="020B0503020204020204" pitchFamily="34" charset="-122"/>
                <a:sym typeface="+mn-ea"/>
              </a:rPr>
              <a:t>J = [J1, J2, J3, J4, J5, J6];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p:cNvSpPr txBox="1"/>
          <p:nvPr/>
        </p:nvSpPr>
        <p:spPr>
          <a:xfrm>
            <a:off x="2942774" y="4988053"/>
            <a:ext cx="6307032" cy="664210"/>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BD9F68"/>
                </a:solidFill>
              </a:rPr>
              <a:t>第四章 总结与展望</a:t>
            </a:r>
            <a:endParaRPr lang="en-GB" sz="4800" b="1" dirty="0">
              <a:solidFill>
                <a:srgbClr val="BD9F68"/>
              </a:solidFill>
            </a:endParaRPr>
          </a:p>
        </p:txBody>
      </p:sp>
      <p:sp>
        <p:nvSpPr>
          <p:cNvPr id="2" name="灯片编号占位符 1"/>
          <p:cNvSpPr>
            <a:spLocks noGrp="1"/>
          </p:cNvSpPr>
          <p:nvPr>
            <p:ph type="sldNum" sz="quarter" idx="12"/>
          </p:nvPr>
        </p:nvSpPr>
        <p:spPr/>
        <p:txBody>
          <a:bodyPr/>
          <a:lstStyle/>
          <a:p>
            <a:fld id="{20343A1B-DC52-4EB9-83FB-24D135C8BB4A}"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应用展望</a:t>
            </a:r>
          </a:p>
        </p:txBody>
      </p:sp>
      <p:sp>
        <p:nvSpPr>
          <p:cNvPr id="14" name="文本框 13"/>
          <p:cNvSpPr txBox="1"/>
          <p:nvPr/>
        </p:nvSpPr>
        <p:spPr>
          <a:xfrm>
            <a:off x="851535" y="1416050"/>
            <a:ext cx="4453255" cy="1568450"/>
          </a:xfrm>
          <a:prstGeom prst="rect">
            <a:avLst/>
          </a:prstGeom>
          <a:noFill/>
        </p:spPr>
        <p:txBody>
          <a:bodyPr wrap="square" rtlCol="0">
            <a:spAutoFit/>
          </a:bodyPr>
          <a:lstStyle/>
          <a:p>
            <a:pPr indent="0"/>
            <a:r>
              <a:rPr lang="zh-CN" sz="2400">
                <a:latin typeface="微软雅黑" panose="020B0503020204020204" pitchFamily="34" charset="-122"/>
                <a:ea typeface="微软雅黑" panose="020B0503020204020204" pitchFamily="34" charset="-122"/>
                <a:sym typeface="+mn-ea"/>
              </a:rPr>
              <a:t>结合了机器视觉和其他传感系统的人工智能软件被融入到机器人中，使得机器人具有完成精确的物品拾取等复杂任务的能力。</a:t>
            </a:r>
            <a:endPar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sym typeface="+mn-ea"/>
            </a:endParaRPr>
          </a:p>
        </p:txBody>
      </p:sp>
      <p:sp>
        <p:nvSpPr>
          <p:cNvPr id="3" name="灯片编号占位符 2"/>
          <p:cNvSpPr>
            <a:spLocks noGrp="1"/>
          </p:cNvSpPr>
          <p:nvPr>
            <p:ph type="sldNum" sz="quarter" idx="12"/>
          </p:nvPr>
        </p:nvSpPr>
        <p:spPr/>
        <p:txBody>
          <a:bodyPr/>
          <a:lstStyle/>
          <a:p>
            <a:fld id="{20343A1B-DC52-4EB9-83FB-24D135C8BB4A}" type="slidenum">
              <a:rPr lang="zh-CN" altLang="en-US" smtClean="0"/>
              <a:t>29</a:t>
            </a:fld>
            <a:endParaRPr lang="zh-CN" altLang="en-US"/>
          </a:p>
        </p:txBody>
      </p:sp>
      <p:pic>
        <p:nvPicPr>
          <p:cNvPr id="4" name="图片 3" descr="159722770"/>
          <p:cNvPicPr>
            <a:picLocks noChangeAspect="1"/>
          </p:cNvPicPr>
          <p:nvPr/>
        </p:nvPicPr>
        <p:blipFill>
          <a:blip r:embed="rId3"/>
          <a:stretch>
            <a:fillRect/>
          </a:stretch>
        </p:blipFill>
        <p:spPr>
          <a:xfrm>
            <a:off x="5817235" y="581025"/>
            <a:ext cx="4568190" cy="3046095"/>
          </a:xfrm>
          <a:prstGeom prst="rect">
            <a:avLst/>
          </a:prstGeom>
        </p:spPr>
      </p:pic>
      <p:sp>
        <p:nvSpPr>
          <p:cNvPr id="6" name="文本框 5"/>
          <p:cNvSpPr txBox="1"/>
          <p:nvPr/>
        </p:nvSpPr>
        <p:spPr>
          <a:xfrm>
            <a:off x="5883275" y="3952875"/>
            <a:ext cx="4436110" cy="2306955"/>
          </a:xfrm>
          <a:prstGeom prst="rect">
            <a:avLst/>
          </a:prstGeom>
          <a:noFill/>
        </p:spPr>
        <p:txBody>
          <a:bodyPr wrap="square" rtlCol="0" anchor="t">
            <a:spAutoFit/>
          </a:bodyPr>
          <a:lstStyle/>
          <a:p>
            <a:r>
              <a:rPr lang="zh-CN" sz="2400">
                <a:latin typeface="微软雅黑" panose="020B0503020204020204" pitchFamily="34" charset="-122"/>
                <a:ea typeface="微软雅黑" panose="020B0503020204020204" pitchFamily="34" charset="-122"/>
                <a:sym typeface="+mn-ea"/>
              </a:rPr>
              <a:t>以工业机器人的轨迹控制为例，依赖于人工神经网络、遗传算法等的智能控制方式使机器人具有更强的环境适应性和自学习能力，是机器人控制的未来发展趋势。</a:t>
            </a:r>
            <a:endParaRPr lang="zh-CN" sz="2400">
              <a:latin typeface="微软雅黑" panose="020B0503020204020204" pitchFamily="34" charset="-122"/>
              <a:ea typeface="微软雅黑" panose="020B0503020204020204" pitchFamily="34" charset="-122"/>
            </a:endParaRPr>
          </a:p>
        </p:txBody>
      </p:sp>
      <p:pic>
        <p:nvPicPr>
          <p:cNvPr id="7" name="图片 6" descr="133877579"/>
          <p:cNvPicPr>
            <a:picLocks noChangeAspect="1"/>
          </p:cNvPicPr>
          <p:nvPr/>
        </p:nvPicPr>
        <p:blipFill>
          <a:blip r:embed="rId4"/>
          <a:srcRect l="7775" r="7096"/>
          <a:stretch>
            <a:fillRect/>
          </a:stretch>
        </p:blipFill>
        <p:spPr>
          <a:xfrm>
            <a:off x="851535" y="3187065"/>
            <a:ext cx="4295140" cy="2886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0615" y="1892300"/>
            <a:ext cx="2049145" cy="39878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第一章 项目背景</a:t>
            </a:r>
          </a:p>
        </p:txBody>
      </p:sp>
      <p:sp>
        <p:nvSpPr>
          <p:cNvPr id="15" name="文本框 14"/>
          <p:cNvSpPr txBox="1"/>
          <p:nvPr/>
        </p:nvSpPr>
        <p:spPr>
          <a:xfrm>
            <a:off x="7460615" y="2805430"/>
            <a:ext cx="2830195" cy="39878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第二章 结构设计与建模</a:t>
            </a:r>
          </a:p>
        </p:txBody>
      </p:sp>
      <p:sp>
        <p:nvSpPr>
          <p:cNvPr id="18" name="文本框 17"/>
          <p:cNvSpPr txBox="1"/>
          <p:nvPr/>
        </p:nvSpPr>
        <p:spPr>
          <a:xfrm>
            <a:off x="7460615" y="3718560"/>
            <a:ext cx="2961640" cy="39878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第三章 数学建模与仿真</a:t>
            </a:r>
          </a:p>
        </p:txBody>
      </p:sp>
      <p:sp>
        <p:nvSpPr>
          <p:cNvPr id="21" name="文本框 20"/>
          <p:cNvSpPr txBox="1"/>
          <p:nvPr/>
        </p:nvSpPr>
        <p:spPr>
          <a:xfrm>
            <a:off x="7460615" y="4631690"/>
            <a:ext cx="2626360" cy="39878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第四章 总结与展望</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项目体会</a:t>
            </a:r>
          </a:p>
        </p:txBody>
      </p:sp>
      <p:sp>
        <p:nvSpPr>
          <p:cNvPr id="14" name="文本框 13"/>
          <p:cNvSpPr txBox="1"/>
          <p:nvPr/>
        </p:nvSpPr>
        <p:spPr>
          <a:xfrm>
            <a:off x="788670" y="1569085"/>
            <a:ext cx="4347845" cy="3928110"/>
          </a:xfrm>
          <a:prstGeom prst="rect">
            <a:avLst/>
          </a:prstGeom>
          <a:noFill/>
        </p:spPr>
        <p:txBody>
          <a:bodyPr wrap="square" rtlCol="0">
            <a:spAutoFit/>
          </a:bodyPr>
          <a:lstStyle/>
          <a:p>
            <a:pPr>
              <a:lnSpc>
                <a:spcPct val="130000"/>
              </a:lnSpc>
              <a:spcBef>
                <a:spcPts val="600"/>
              </a:spcBef>
            </a:pPr>
            <a:r>
              <a:rPr lang="zh-CN" altLang="en-US" sz="2400" dirty="0">
                <a:solidFill>
                  <a:schemeClr val="tx1"/>
                </a:solidFill>
                <a:latin typeface="Arial" panose="020B0604020202020204"/>
                <a:ea typeface="微软雅黑" panose="020B0503020204020204" pitchFamily="34" charset="-122"/>
              </a:rPr>
              <a:t>本次项目我们完成了从机器人的应用背景、基本原理与公式推导等理论知识，到设计与建模、程序设计、运动学和动力学仿真等一系列工作，从理论上和实践上都加深了对于机器人学的理解与认识，为日后的学习与研究提供了坚实的基础。</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30</a:t>
            </a:fld>
            <a:endParaRPr lang="zh-CN" altLang="en-US"/>
          </a:p>
        </p:txBody>
      </p:sp>
      <p:pic>
        <p:nvPicPr>
          <p:cNvPr id="28" name="图片 28"/>
          <p:cNvPicPr>
            <a:picLocks noChangeAspect="1" noChangeArrowheads="1"/>
          </p:cNvPicPr>
          <p:nvPr/>
        </p:nvPicPr>
        <p:blipFill>
          <a:blip r:embed="rId3">
            <a:extLst>
              <a:ext uri="{28A0092B-C50C-407E-A947-70E740481C1C}">
                <a14:useLocalDpi xmlns:a14="http://schemas.microsoft.com/office/drawing/2010/main" val="0"/>
              </a:ext>
            </a:extLst>
          </a:blip>
          <a:srcRect l="6474" t="8322" r="22583" b="14526"/>
          <a:stretch>
            <a:fillRect/>
          </a:stretch>
        </p:blipFill>
        <p:spPr>
          <a:xfrm>
            <a:off x="5510530" y="1310640"/>
            <a:ext cx="4969510" cy="444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参考文献</a:t>
            </a:r>
          </a:p>
        </p:txBody>
      </p:sp>
      <p:sp>
        <p:nvSpPr>
          <p:cNvPr id="3" name="灯片编号占位符 2"/>
          <p:cNvSpPr>
            <a:spLocks noGrp="1"/>
          </p:cNvSpPr>
          <p:nvPr>
            <p:ph type="sldNum" sz="quarter" idx="12"/>
          </p:nvPr>
        </p:nvSpPr>
        <p:spPr/>
        <p:txBody>
          <a:bodyPr/>
          <a:lstStyle/>
          <a:p>
            <a:fld id="{20343A1B-DC52-4EB9-83FB-24D135C8BB4A}" type="slidenum">
              <a:rPr lang="zh-CN" altLang="en-US" smtClean="0"/>
              <a:t>31</a:t>
            </a:fld>
            <a:endParaRPr lang="zh-CN" altLang="en-US"/>
          </a:p>
        </p:txBody>
      </p:sp>
      <p:sp>
        <p:nvSpPr>
          <p:cNvPr id="7" name="文本框 6"/>
          <p:cNvSpPr txBox="1"/>
          <p:nvPr/>
        </p:nvSpPr>
        <p:spPr>
          <a:xfrm>
            <a:off x="1755775" y="1511935"/>
            <a:ext cx="8829675" cy="3833495"/>
          </a:xfrm>
          <a:prstGeom prst="rect">
            <a:avLst/>
          </a:prstGeom>
          <a:noFill/>
          <a:ln w="9525">
            <a:noFill/>
          </a:ln>
        </p:spPr>
        <p:txBody>
          <a:bodyPr wrap="square">
            <a:spAutoFit/>
          </a:bodyPr>
          <a:lstStyle/>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sym typeface="+mn-ea"/>
              </a:rPr>
              <a:t>[1]International Fedration of Robotics. Executive Summary World Robotics 2021 Industrial Robots[R].IFR.2021</a:t>
            </a:r>
          </a:p>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sym typeface="+mn-ea"/>
              </a:rPr>
              <a:t>[2]IFR Press Room. Top 5 Robot Trends 2021[Z].IFR.2021</a:t>
            </a:r>
          </a:p>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sym typeface="+mn-ea"/>
              </a:rPr>
              <a:t>[</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3</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]http://www.dongmao-drive.com/product/83.html</a:t>
            </a:r>
          </a:p>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sym typeface="+mn-ea"/>
              </a:rPr>
              <a:t>[</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4</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]https://www.jaka.com/jszl.html</a:t>
            </a:r>
          </a:p>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sym typeface="+mn-ea"/>
              </a:rPr>
              <a:t>[</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5</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]https://www.srisensor.com.cn/36.html</a:t>
            </a:r>
          </a:p>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sym typeface="+mn-ea"/>
              </a:rPr>
              <a:t>[</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6</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]http://www.maxsine.com/news/knowledge/93.html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0418" y="3507040"/>
            <a:ext cx="2631160" cy="1345282"/>
          </a:xfrm>
          <a:prstGeom prst="rect">
            <a:avLst/>
          </a:prstGeom>
          <a:noFill/>
        </p:spPr>
        <p:txBody>
          <a:bodyPr wrap="square" rtlCol="0">
            <a:spAutoFit/>
          </a:bodyPr>
          <a:lstStyle/>
          <a:p>
            <a:pPr algn="just"/>
            <a:r>
              <a:rPr lang="zh-CN" altLang="en-US" sz="8000" dirty="0">
                <a:solidFill>
                  <a:schemeClr val="bg1"/>
                </a:solidFill>
                <a:latin typeface="微软雅黑" panose="020B0503020204020204" pitchFamily="34" charset="-122"/>
                <a:ea typeface="微软雅黑" panose="020B0503020204020204" pitchFamily="34" charset="-122"/>
              </a:rPr>
              <a:t>谢谢！</a:t>
            </a:r>
          </a:p>
        </p:txBody>
      </p:sp>
      <p:sp>
        <p:nvSpPr>
          <p:cNvPr id="2" name="灯片编号占位符 1"/>
          <p:cNvSpPr>
            <a:spLocks noGrp="1"/>
          </p:cNvSpPr>
          <p:nvPr>
            <p:ph type="sldNum" sz="quarter" idx="12"/>
          </p:nvPr>
        </p:nvSpPr>
        <p:spPr/>
        <p:txBody>
          <a:bodyPr/>
          <a:lstStyle/>
          <a:p>
            <a:fld id="{20343A1B-DC52-4EB9-83FB-24D135C8BB4A}" type="slidenum">
              <a:rPr lang="zh-CN" altLang="en-US" smtClean="0"/>
              <a:t>32</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p:cNvSpPr txBox="1"/>
          <p:nvPr/>
        </p:nvSpPr>
        <p:spPr>
          <a:xfrm>
            <a:off x="2942774" y="4988053"/>
            <a:ext cx="6307032" cy="664210"/>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BD9F68"/>
                </a:solidFill>
              </a:rPr>
              <a:t>第一章 项目背景</a:t>
            </a:r>
            <a:endParaRPr lang="en-GB" sz="4800" b="1" dirty="0">
              <a:solidFill>
                <a:srgbClr val="BD9F68"/>
              </a:solidFill>
            </a:endParaRPr>
          </a:p>
        </p:txBody>
      </p:sp>
      <p:sp>
        <p:nvSpPr>
          <p:cNvPr id="2" name="灯片编号占位符 1"/>
          <p:cNvSpPr>
            <a:spLocks noGrp="1"/>
          </p:cNvSpPr>
          <p:nvPr>
            <p:ph type="sldNum" sz="quarter" idx="12"/>
          </p:nvPr>
        </p:nvSpPr>
        <p:spPr/>
        <p:txBody>
          <a:bodyPr/>
          <a:lstStyle/>
          <a:p>
            <a:fld id="{20343A1B-DC52-4EB9-83FB-24D135C8BB4A}" type="slidenum">
              <a:rPr lang="zh-CN" altLang="en-US" smtClean="0"/>
              <a:t>4</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653540" y="1360805"/>
            <a:ext cx="9271635" cy="891540"/>
          </a:xfrm>
          <a:prstGeom prst="rect">
            <a:avLst/>
          </a:prstGeom>
          <a:noFill/>
        </p:spPr>
        <p:txBody>
          <a:bodyPr wrap="square" rtlCol="0">
            <a:spAutoFit/>
          </a:bodyPr>
          <a:lstStyle/>
          <a:p>
            <a:pPr algn="l">
              <a:lnSpc>
                <a:spcPct val="130000"/>
              </a:lnSpc>
            </a:pPr>
            <a:r>
              <a:rPr lang="zh-CN" altLang="en-US" sz="2000" dirty="0">
                <a:solidFill>
                  <a:schemeClr val="tx1"/>
                </a:solidFill>
                <a:latin typeface="Arial" panose="020B0604020202020204"/>
                <a:ea typeface="微软雅黑" panose="020B0503020204020204" pitchFamily="34" charset="-122"/>
              </a:rPr>
              <a:t>在以智能制造为主题的“工业4.0”和“中国制造2025“的背景下，为进一步提高工业领域的自动化、智能化程度，协作机器人已经被广泛应用于各大制造行业。</a:t>
            </a:r>
          </a:p>
        </p:txBody>
      </p:sp>
      <p:sp>
        <p:nvSpPr>
          <p:cNvPr id="4" name="文本框 3"/>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六自由度机器人应用背景</a:t>
            </a:r>
          </a:p>
        </p:txBody>
      </p:sp>
      <p:pic>
        <p:nvPicPr>
          <p:cNvPr id="2" name="图片 1" descr="图表, 条形图&#10;&#10;描述已自动生成"/>
          <p:cNvPicPr>
            <a:picLocks noChangeAspect="1"/>
          </p:cNvPicPr>
          <p:nvPr>
            <p:custDataLst>
              <p:tags r:id="rId1"/>
            </p:custDataLst>
          </p:nvPr>
        </p:nvPicPr>
        <p:blipFill>
          <a:blip r:embed="rId4"/>
          <a:stretch>
            <a:fillRect/>
          </a:stretch>
        </p:blipFill>
        <p:spPr>
          <a:xfrm>
            <a:off x="3458845" y="2252345"/>
            <a:ext cx="5274310" cy="3263900"/>
          </a:xfrm>
          <a:prstGeom prst="rect">
            <a:avLst/>
          </a:prstGeom>
        </p:spPr>
      </p:pic>
      <p:sp>
        <p:nvSpPr>
          <p:cNvPr id="3" name="文本框 2"/>
          <p:cNvSpPr txBox="1"/>
          <p:nvPr/>
        </p:nvSpPr>
        <p:spPr>
          <a:xfrm>
            <a:off x="4570095" y="5614035"/>
            <a:ext cx="3052445" cy="337185"/>
          </a:xfrm>
          <a:prstGeom prst="rect">
            <a:avLst/>
          </a:prstGeom>
          <a:noFill/>
        </p:spPr>
        <p:txBody>
          <a:bodyPr wrap="square" rtlCol="0">
            <a:spAutoFit/>
          </a:bodyPr>
          <a:lstStyle/>
          <a:p>
            <a:r>
              <a:rPr lang="zh-CN" altLang="en-US" sz="1600"/>
              <a:t>近十年工业机器人增长量/年</a:t>
            </a:r>
          </a:p>
        </p:txBody>
      </p:sp>
      <p:sp>
        <p:nvSpPr>
          <p:cNvPr id="5" name="灯片编号占位符 4"/>
          <p:cNvSpPr>
            <a:spLocks noGrp="1"/>
          </p:cNvSpPr>
          <p:nvPr>
            <p:ph type="sldNum" sz="quarter" idx="12"/>
          </p:nvPr>
        </p:nvSpPr>
        <p:spPr/>
        <p:txBody>
          <a:bodyPr/>
          <a:lstStyle/>
          <a:p>
            <a:fld id="{20343A1B-DC52-4EB9-83FB-24D135C8BB4A}" type="slidenum">
              <a:rPr lang="zh-CN" altLang="en-US" smtClean="0"/>
              <a:t>5</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653540" y="1360805"/>
            <a:ext cx="9271635" cy="1291590"/>
          </a:xfrm>
          <a:prstGeom prst="rect">
            <a:avLst/>
          </a:prstGeom>
          <a:noFill/>
        </p:spPr>
        <p:txBody>
          <a:bodyPr wrap="square" rtlCol="0">
            <a:spAutoFit/>
          </a:bodyPr>
          <a:lstStyle/>
          <a:p>
            <a:pPr algn="l">
              <a:lnSpc>
                <a:spcPct val="130000"/>
              </a:lnSpc>
            </a:pPr>
            <a:r>
              <a:rPr lang="zh-CN" altLang="en-US" sz="2000" dirty="0">
                <a:solidFill>
                  <a:schemeClr val="tx1"/>
                </a:solidFill>
                <a:latin typeface="Arial" panose="020B0604020202020204"/>
                <a:ea typeface="微软雅黑" panose="020B0503020204020204" pitchFamily="34" charset="-122"/>
              </a:rPr>
              <a:t>关节机器人(Robot joints)，也称关节手臂机器人或关节机械手臂，是当今工业领域中最常见的工业机器人的形态之一。适合用于诸多工业领域的机械自动化作业，比如，自动装配、喷漆、搬运、焊接等工作。</a:t>
            </a:r>
          </a:p>
        </p:txBody>
      </p:sp>
      <p:sp>
        <p:nvSpPr>
          <p:cNvPr id="4" name="文本框 3"/>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六自由度机器人应用背景</a:t>
            </a:r>
          </a:p>
        </p:txBody>
      </p:sp>
      <p:pic>
        <p:nvPicPr>
          <p:cNvPr id="8" name="图片 8" descr="图示, 工程绘图&#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158490" y="2652395"/>
            <a:ext cx="6017260" cy="3182620"/>
          </a:xfrm>
          <a:prstGeom prst="rect">
            <a:avLst/>
          </a:prstGeom>
          <a:noFill/>
          <a:ln>
            <a:noFill/>
          </a:ln>
        </p:spPr>
      </p:pic>
      <p:sp>
        <p:nvSpPr>
          <p:cNvPr id="5" name="灯片编号占位符 4"/>
          <p:cNvSpPr>
            <a:spLocks noGrp="1"/>
          </p:cNvSpPr>
          <p:nvPr>
            <p:ph type="sldNum" sz="quarter" idx="12"/>
          </p:nvPr>
        </p:nvSpPr>
        <p:spPr/>
        <p:txBody>
          <a:bodyPr/>
          <a:lstStyle/>
          <a:p>
            <a:fld id="{20343A1B-DC52-4EB9-83FB-24D135C8BB4A}" type="slidenum">
              <a:rPr lang="zh-CN" altLang="en-US" smtClean="0">
                <a:solidFill>
                  <a:schemeClr val="tx1"/>
                </a:solidFill>
              </a:rPr>
              <a:t>6</a:t>
            </a:fld>
            <a:endParaRPr lang="zh-CN" alt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673225" y="1704340"/>
            <a:ext cx="9271635" cy="3448685"/>
          </a:xfrm>
          <a:prstGeom prst="rect">
            <a:avLst/>
          </a:prstGeom>
          <a:noFill/>
        </p:spPr>
        <p:txBody>
          <a:bodyPr wrap="square" rtlCol="0">
            <a:spAutoFit/>
          </a:bodyPr>
          <a:lstStyle/>
          <a:p>
            <a:pPr algn="l">
              <a:lnSpc>
                <a:spcPct val="130000"/>
              </a:lnSpc>
            </a:pPr>
            <a:r>
              <a:rPr lang="zh-CN" altLang="en-US" sz="2400" dirty="0">
                <a:solidFill>
                  <a:schemeClr val="tx1"/>
                </a:solidFill>
                <a:latin typeface="Arial" panose="020B0604020202020204"/>
                <a:ea typeface="微软雅黑" panose="020B0503020204020204" pitchFamily="34" charset="-122"/>
              </a:rPr>
              <a:t>然而，国际机器人联合会（IFR）的统计数据表明近几年工业机器人的出货量有所回落,工业机器人市场面临瓶颈。2018年全球工业机器人销售额为165亿美元，全球出货量为42.2万台，比2017年增长6％，但是作为全球最大市场的中国已经出现弱势，工业机器人年销售 15.6 万台，同比下降 1.7%。工业机器人的发展瓶颈不是技术造成的，而是工业市场决定的。工业机器人的发展因此需要全新的技术变革推动。</a:t>
            </a:r>
          </a:p>
        </p:txBody>
      </p:sp>
      <p:sp>
        <p:nvSpPr>
          <p:cNvPr id="4" name="文本框 3"/>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国际现状</a:t>
            </a:r>
          </a:p>
        </p:txBody>
      </p:sp>
      <p:sp>
        <p:nvSpPr>
          <p:cNvPr id="5" name="灯片编号占位符 4"/>
          <p:cNvSpPr>
            <a:spLocks noGrp="1"/>
          </p:cNvSpPr>
          <p:nvPr>
            <p:ph type="sldNum" sz="quarter" idx="12"/>
          </p:nvPr>
        </p:nvSpPr>
        <p:spPr/>
        <p:txBody>
          <a:bodyPr/>
          <a:lstStyle/>
          <a:p>
            <a:fld id="{20343A1B-DC52-4EB9-83FB-24D135C8BB4A}" type="slidenum">
              <a:rPr lang="zh-CN" altLang="en-US" smtClean="0">
                <a:solidFill>
                  <a:schemeClr val="tx1"/>
                </a:solidFill>
              </a:rPr>
              <a:t>7</a:t>
            </a:fld>
            <a:endParaRPr lang="zh-CN" altLang="en-US">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p:cNvSpPr txBox="1"/>
          <p:nvPr/>
        </p:nvSpPr>
        <p:spPr>
          <a:xfrm>
            <a:off x="2942774" y="4866133"/>
            <a:ext cx="6307032" cy="664210"/>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BD9F68"/>
                </a:solidFill>
              </a:rPr>
              <a:t>第二章 结构设计与建模</a:t>
            </a:r>
            <a:endParaRPr lang="en-GB" sz="4800" b="1" dirty="0">
              <a:solidFill>
                <a:srgbClr val="BD9F68"/>
              </a:solidFill>
            </a:endParaRPr>
          </a:p>
        </p:txBody>
      </p:sp>
      <p:sp>
        <p:nvSpPr>
          <p:cNvPr id="2" name="灯片编号占位符 1"/>
          <p:cNvSpPr>
            <a:spLocks noGrp="1"/>
          </p:cNvSpPr>
          <p:nvPr>
            <p:ph type="sldNum" sz="quarter" idx="12"/>
          </p:nvPr>
        </p:nvSpPr>
        <p:spPr/>
        <p:txBody>
          <a:bodyPr/>
          <a:lstStyle/>
          <a:p>
            <a:fld id="{20343A1B-DC52-4EB9-83FB-24D135C8BB4A}" type="slidenum">
              <a:rPr lang="zh-CN" altLang="en-US" smtClean="0"/>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基本结构</a:t>
            </a:r>
            <a:endParaRPr lang="en-US" altLang="zh-CN" dirty="0"/>
          </a:p>
        </p:txBody>
      </p:sp>
      <p:sp>
        <p:nvSpPr>
          <p:cNvPr id="3" name="灯片编号占位符 2"/>
          <p:cNvSpPr>
            <a:spLocks noGrp="1"/>
          </p:cNvSpPr>
          <p:nvPr>
            <p:ph type="sldNum" sz="quarter" idx="12"/>
          </p:nvPr>
        </p:nvSpPr>
        <p:spPr/>
        <p:txBody>
          <a:bodyPr/>
          <a:lstStyle/>
          <a:p>
            <a:fld id="{20343A1B-DC52-4EB9-83FB-24D135C8BB4A}" type="slidenum">
              <a:rPr lang="zh-CN" altLang="en-US" smtClean="0"/>
              <a:t>9</a:t>
            </a:fld>
            <a:endParaRPr lang="zh-CN" altLang="en-US"/>
          </a:p>
        </p:txBody>
      </p:sp>
      <p:graphicFrame>
        <p:nvGraphicFramePr>
          <p:cNvPr id="6" name="表格 5"/>
          <p:cNvGraphicFramePr/>
          <p:nvPr>
            <p:custDataLst>
              <p:tags r:id="rId1"/>
            </p:custDataLst>
          </p:nvPr>
        </p:nvGraphicFramePr>
        <p:xfrm>
          <a:off x="7452360" y="1659890"/>
          <a:ext cx="3069590" cy="1226820"/>
        </p:xfrm>
        <a:graphic>
          <a:graphicData uri="http://schemas.openxmlformats.org/drawingml/2006/table">
            <a:tbl>
              <a:tblPr firstRow="1" bandRow="1">
                <a:tableStyleId>{5940675A-B579-460E-94D1-54222C63F5DA}</a:tableStyleId>
              </a:tblPr>
              <a:tblGrid>
                <a:gridCol w="1534795">
                  <a:extLst>
                    <a:ext uri="{9D8B030D-6E8A-4147-A177-3AD203B41FA5}">
                      <a16:colId xmlns:a16="http://schemas.microsoft.com/office/drawing/2014/main" val="20000"/>
                    </a:ext>
                  </a:extLst>
                </a:gridCol>
                <a:gridCol w="1534795">
                  <a:extLst>
                    <a:ext uri="{9D8B030D-6E8A-4147-A177-3AD203B41FA5}">
                      <a16:colId xmlns:a16="http://schemas.microsoft.com/office/drawing/2014/main" val="20001"/>
                    </a:ext>
                  </a:extLst>
                </a:gridCol>
              </a:tblGrid>
              <a:tr h="613410">
                <a:tc>
                  <a:txBody>
                    <a:bodyPr/>
                    <a:lstStyle/>
                    <a:p>
                      <a:pPr indent="0" algn="ctr">
                        <a:buNone/>
                      </a:pPr>
                      <a:r>
                        <a:rPr lang="en-US" sz="2400" b="0">
                          <a:latin typeface="微软雅黑" panose="020B0503020204020204" pitchFamily="34" charset="-122"/>
                          <a:ea typeface="微软雅黑" panose="020B0503020204020204" pitchFamily="34" charset="-122"/>
                          <a:cs typeface="微软雅黑" panose="020B0503020204020204" pitchFamily="34" charset="-122"/>
                        </a:rPr>
                        <a:t>负载/kg</a:t>
                      </a:r>
                      <a:endParaRPr lang="en-US" altLang="en-US" sz="2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chemeClr val="tx1"/>
                      </a:solidFill>
                      <a:prstDash val="solid"/>
                      <a:headEnd type="none" w="med" len="med"/>
                      <a:tailEnd type="none" w="med" len="med"/>
                    </a:lnL>
                    <a:lnR w="12700">
                      <a:solidFill>
                        <a:schemeClr val="tx1"/>
                      </a:solidFill>
                      <a:prstDash val="solid"/>
                    </a:lnR>
                    <a:lnT w="12700">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lstStyle/>
                    <a:p>
                      <a:pPr indent="0" algn="ctr">
                        <a:buNone/>
                      </a:pPr>
                      <a:r>
                        <a:rPr lang="en-US" sz="2400" b="0">
                          <a:latin typeface="微软雅黑" panose="020B0503020204020204" pitchFamily="34" charset="-122"/>
                          <a:ea typeface="微软雅黑" panose="020B0503020204020204" pitchFamily="34" charset="-122"/>
                          <a:cs typeface="微软雅黑" panose="020B0503020204020204" pitchFamily="34" charset="-122"/>
                        </a:rPr>
                        <a:t>臂展/m</a:t>
                      </a:r>
                      <a:endParaRPr lang="en-US" altLang="en-US" sz="2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a:solidFill>
                        <a:schemeClr val="tx1"/>
                      </a:solidFill>
                      <a:prstDash val="soli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3410">
                <a:tc>
                  <a:txBody>
                    <a:bodyPr/>
                    <a:lstStyle/>
                    <a:p>
                      <a:pPr indent="0" algn="ctr">
                        <a:buNone/>
                      </a:pPr>
                      <a:r>
                        <a:rPr lang="en-US" sz="2400" b="0">
                          <a:latin typeface="微软雅黑" panose="020B0503020204020204" pitchFamily="34" charset="-122"/>
                          <a:ea typeface="微软雅黑" panose="020B0503020204020204" pitchFamily="34" charset="-122"/>
                          <a:cs typeface="等线" panose="02010600030101010101" charset="-122"/>
                        </a:rPr>
                        <a:t>3.0</a:t>
                      </a:r>
                      <a:endParaRPr lang="en-US" altLang="en-US" sz="2400" b="0">
                        <a:latin typeface="微软雅黑" panose="020B0503020204020204" pitchFamily="34" charset="-122"/>
                        <a:ea typeface="微软雅黑" panose="020B0503020204020204" pitchFamily="3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a:solidFill>
                        <a:schemeClr val="tx1"/>
                      </a:solidFill>
                      <a:prstDash val="solid"/>
                    </a:lnR>
                    <a:lnT w="12700" cap="flat" cmpd="sng">
                      <a:solidFill>
                        <a:schemeClr val="tx1"/>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微软雅黑" panose="020B0503020204020204" pitchFamily="34" charset="-122"/>
                          <a:ea typeface="微软雅黑" panose="020B0503020204020204" pitchFamily="34" charset="-122"/>
                          <a:cs typeface="等线" panose="02010600030101010101" charset="-122"/>
                        </a:rPr>
                        <a:t>1.0</a:t>
                      </a:r>
                      <a:endParaRPr lang="en-US" altLang="en-US" sz="2400" b="0">
                        <a:latin typeface="微软雅黑" panose="020B0503020204020204" pitchFamily="34" charset="-122"/>
                        <a:ea typeface="微软雅黑" panose="020B0503020204020204" pitchFamily="34" charset="-122"/>
                        <a:cs typeface="等线" panose="02010600030101010101" charset="-122"/>
                      </a:endParaRPr>
                    </a:p>
                  </a:txBody>
                  <a:tcPr marL="68580" marR="68580" marT="0" marB="0">
                    <a:lnL w="12700">
                      <a:solidFill>
                        <a:schemeClr val="tx1"/>
                      </a:solidFill>
                      <a:prstDash val="soli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文本框 6"/>
          <p:cNvSpPr txBox="1"/>
          <p:nvPr/>
        </p:nvSpPr>
        <p:spPr>
          <a:xfrm>
            <a:off x="2038985" y="1659890"/>
            <a:ext cx="4785995" cy="829945"/>
          </a:xfrm>
          <a:prstGeom prst="rect">
            <a:avLst/>
          </a:prstGeom>
          <a:noFill/>
          <a:ln w="9525">
            <a:noFill/>
          </a:ln>
        </p:spPr>
        <p:txBody>
          <a:bodyPr wrap="square">
            <a:spAutoFit/>
          </a:bodyPr>
          <a:lstStyle/>
          <a:p>
            <a:pPr indent="0"/>
            <a:r>
              <a:rPr lang="zh-CN" sz="2400" b="0">
                <a:latin typeface="微软雅黑" panose="020B0503020204020204" pitchFamily="34" charset="-122"/>
                <a:ea typeface="微软雅黑" panose="020B0503020204020204" pitchFamily="34" charset="-122"/>
                <a:cs typeface="微软雅黑" panose="020B0503020204020204" pitchFamily="34" charset="-122"/>
              </a:rPr>
              <a:t>本组所设计的协作机器人为垂直</a:t>
            </a:r>
            <a:r>
              <a:rPr lang="en-US" sz="2400" b="0">
                <a:latin typeface="微软雅黑" panose="020B0503020204020204" pitchFamily="34" charset="-122"/>
                <a:ea typeface="微软雅黑" panose="020B0503020204020204" pitchFamily="34" charset="-122"/>
                <a:cs typeface="微软雅黑" panose="020B0503020204020204" pitchFamily="34" charset="-122"/>
              </a:rPr>
              <a:t>6</a:t>
            </a:r>
            <a:r>
              <a:rPr lang="zh-CN" sz="2400" b="0">
                <a:latin typeface="微软雅黑" panose="020B0503020204020204" pitchFamily="34" charset="-122"/>
                <a:ea typeface="微软雅黑" panose="020B0503020204020204" pitchFamily="34" charset="-122"/>
                <a:cs typeface="微软雅黑" panose="020B0503020204020204" pitchFamily="34" charset="-122"/>
              </a:rPr>
              <a:t>关节手腕机器人。</a:t>
            </a:r>
          </a:p>
        </p:txBody>
      </p:sp>
      <p:pic>
        <p:nvPicPr>
          <p:cNvPr id="9" name="图片 9" descr="图片包含 游戏机, 规模&#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376795" y="3199130"/>
            <a:ext cx="3145155" cy="2145665"/>
          </a:xfrm>
          <a:prstGeom prst="rect">
            <a:avLst/>
          </a:prstGeom>
          <a:noFill/>
          <a:ln>
            <a:noFill/>
          </a:ln>
        </p:spPr>
      </p:pic>
      <p:sp>
        <p:nvSpPr>
          <p:cNvPr id="8" name="文本框 7"/>
          <p:cNvSpPr txBox="1"/>
          <p:nvPr/>
        </p:nvSpPr>
        <p:spPr>
          <a:xfrm>
            <a:off x="2038985" y="3199130"/>
            <a:ext cx="4775200" cy="1938020"/>
          </a:xfrm>
          <a:prstGeom prst="rect">
            <a:avLst/>
          </a:prstGeom>
          <a:noFill/>
        </p:spPr>
        <p:txBody>
          <a:bodyPr wrap="square" rtlCol="0" anchor="t">
            <a:spAutoFit/>
          </a:bodyPr>
          <a:lstStyle/>
          <a:p>
            <a:pPr indent="0"/>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垂直关节机器人可以自由地实现三维空间的各种姿势，可以生成各种复杂形状的轨迹。</a:t>
            </a:r>
            <a:r>
              <a:rPr lang="zh-CN" sz="2400">
                <a:latin typeface="微软雅黑" panose="020B0503020204020204" pitchFamily="34" charset="-122"/>
                <a:ea typeface="微软雅黑" panose="020B0503020204020204" pitchFamily="34" charset="-122"/>
                <a:sym typeface="+mn-ea"/>
              </a:rPr>
              <a:t>它广泛应用于代替人完成装配作业、货物搬运、电弧焊接、喷涂、点焊接等作业场合。</a:t>
            </a:r>
            <a:endParaRPr lang="zh-CN" altLang="en-US" sz="240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Q5MDA1NTZmZGQ3YjhjNmUxMzg1M2Q4YmM1NjVkOGU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40,&quot;width&quot;:8306}"/>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29c4a834-fd66-466b-971f-e51c1b96f9a9}"/>
  <p:tag name="TABLE_ENDDRAG_ORIGIN_RECT" val="241*96"/>
  <p:tag name="TABLE_ENDDRAG_RECT" val="142*322*241*96"/>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981e5348-93c2-4218-8c1a-0fd7bc03c65e}"/>
  <p:tag name="TABLE_ENDDRAG_ORIGIN_RECT" val="452*237"/>
  <p:tag name="TABLE_ENDDRAG_RECT" val="47*141*452*2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2006</Words>
  <Application>Microsoft Office PowerPoint</Application>
  <PresentationFormat>宽屏</PresentationFormat>
  <Paragraphs>235</Paragraphs>
  <Slides>32</Slides>
  <Notes>32</Notes>
  <HiddenSlides>0</HiddenSlides>
  <MMClips>2</MMClips>
  <ScaleCrop>false</ScaleCrop>
  <HeadingPairs>
    <vt:vector size="6" baseType="variant">
      <vt:variant>
        <vt:lpstr>已用的字体</vt:lpstr>
      </vt:variant>
      <vt:variant>
        <vt:i4>5</vt:i4>
      </vt:variant>
      <vt:variant>
        <vt:lpstr>主题</vt:lpstr>
      </vt:variant>
      <vt:variant>
        <vt:i4>5</vt:i4>
      </vt:variant>
      <vt:variant>
        <vt:lpstr>幻灯片标题</vt:lpstr>
      </vt:variant>
      <vt:variant>
        <vt:i4>32</vt:i4>
      </vt:variant>
    </vt:vector>
  </HeadingPairs>
  <TitlesOfParts>
    <vt:vector size="42" baseType="lpstr">
      <vt:lpstr>等线</vt:lpstr>
      <vt:lpstr>等线 Light</vt:lpstr>
      <vt:lpstr>微软雅黑</vt:lpstr>
      <vt:lpstr>Arial</vt:lpstr>
      <vt:lpstr>Times New Roman</vt:lpstr>
      <vt:lpstr>Office 主题​​</vt:lpstr>
      <vt:lpstr>1_Office 主题​​</vt:lpstr>
      <vt:lpstr>2_Office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基本结构</vt:lpstr>
      <vt:lpstr>走线方式</vt:lpstr>
      <vt:lpstr>器件选择</vt:lpstr>
      <vt:lpstr>器件选择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 Ze</dc:creator>
  <cp:lastModifiedBy>User</cp:lastModifiedBy>
  <cp:revision>51</cp:revision>
  <dcterms:created xsi:type="dcterms:W3CDTF">2021-11-08T16:57:00Z</dcterms:created>
  <dcterms:modified xsi:type="dcterms:W3CDTF">2024-04-02T03:48:15Z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51AA10FAA5D84C57ABE93B1DCD0A7071</vt:lpwstr>
  </property>
  <property fmtid="{D5CDD505-2E9C-101B-9397-08002B2CF9AE}" pid="3" name="KSOProductBuildVer">
    <vt:lpwstr>2052-11.1.0.11744</vt:lpwstr>
  </property>
</Properties>
</file>